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3"/>
  </p:notesMasterIdLst>
  <p:handoutMasterIdLst>
    <p:handoutMasterId r:id="rId34"/>
  </p:handoutMasterIdLst>
  <p:sldIdLst>
    <p:sldId id="980" r:id="rId6"/>
    <p:sldId id="331" r:id="rId7"/>
    <p:sldId id="1017" r:id="rId8"/>
    <p:sldId id="1426" r:id="rId9"/>
    <p:sldId id="1379" r:id="rId10"/>
    <p:sldId id="1412" r:id="rId11"/>
    <p:sldId id="1059" r:id="rId12"/>
    <p:sldId id="1387" r:id="rId13"/>
    <p:sldId id="1375" r:id="rId14"/>
    <p:sldId id="1389" r:id="rId15"/>
    <p:sldId id="1377" r:id="rId16"/>
    <p:sldId id="1400" r:id="rId17"/>
    <p:sldId id="976" r:id="rId18"/>
    <p:sldId id="1388" r:id="rId19"/>
    <p:sldId id="1382" r:id="rId20"/>
    <p:sldId id="1413" r:id="rId21"/>
    <p:sldId id="1383" r:id="rId22"/>
    <p:sldId id="1414" r:id="rId23"/>
    <p:sldId id="1429" r:id="rId24"/>
    <p:sldId id="1392" r:id="rId25"/>
    <p:sldId id="1051" r:id="rId26"/>
    <p:sldId id="1402" r:id="rId27"/>
    <p:sldId id="1430" r:id="rId28"/>
    <p:sldId id="1432" r:id="rId29"/>
    <p:sldId id="1431" r:id="rId30"/>
    <p:sldId id="1069" r:id="rId31"/>
    <p:sldId id="1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er Presentation" id="{887D5A8E-1213-45F5-804E-E17F8107D308}">
          <p14:sldIdLst>
            <p14:sldId id="980"/>
            <p14:sldId id="331"/>
            <p14:sldId id="1017"/>
            <p14:sldId id="1426"/>
            <p14:sldId id="1379"/>
            <p14:sldId id="1412"/>
            <p14:sldId id="1059"/>
            <p14:sldId id="1387"/>
            <p14:sldId id="1375"/>
            <p14:sldId id="1389"/>
            <p14:sldId id="1377"/>
            <p14:sldId id="1400"/>
            <p14:sldId id="976"/>
            <p14:sldId id="1388"/>
            <p14:sldId id="1382"/>
            <p14:sldId id="1413"/>
            <p14:sldId id="1383"/>
            <p14:sldId id="1414"/>
            <p14:sldId id="1429"/>
            <p14:sldId id="1392"/>
            <p14:sldId id="1051"/>
            <p14:sldId id="1402"/>
            <p14:sldId id="1430"/>
            <p14:sldId id="1432"/>
            <p14:sldId id="1431"/>
            <p14:sldId id="1069"/>
            <p14:sldId id="1285"/>
          </p14:sldIdLst>
        </p14:section>
      </p14:sectionLst>
    </p:ext>
    <p:ext uri="{EFAFB233-063F-42B5-8137-9DF3F51BA10A}">
      <p15:sldGuideLst xmlns:p15="http://schemas.microsoft.com/office/powerpoint/2012/main">
        <p15:guide id="3" orient="horz" pos="2160" userDrawn="1">
          <p15:clr>
            <a:srgbClr val="A4A3A4"/>
          </p15:clr>
        </p15:guide>
        <p15:guide id="4" pos="3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9B336D-DCF0-5677-A558-F7BDD7D97803}" name="TJ Fulfer" initials="TF" userId="S::fulfer-tj@norc.org::90d792f1-f964-41ae-b256-a492db49bd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jaira Gijon" initials="YG" lastIdx="77" clrIdx="0">
    <p:extLst>
      <p:ext uri="{19B8F6BF-5375-455C-9EA6-DF929625EA0E}">
        <p15:presenceInfo xmlns:p15="http://schemas.microsoft.com/office/powerpoint/2012/main" userId="S-1-5-21-1606980848-1604221776-839522115-17045" providerId="AD"/>
      </p:ext>
    </p:extLst>
  </p:cmAuthor>
  <p:cmAuthor id="2" name="Michael Garcia" initials="MG" lastIdx="43" clrIdx="1">
    <p:extLst>
      <p:ext uri="{19B8F6BF-5375-455C-9EA6-DF929625EA0E}">
        <p15:presenceInfo xmlns:p15="http://schemas.microsoft.com/office/powerpoint/2012/main" userId="ea6b4bbba15aa9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AE4"/>
    <a:srgbClr val="EC671F"/>
    <a:srgbClr val="EC6318"/>
    <a:srgbClr val="EC6923"/>
    <a:srgbClr val="D96324"/>
    <a:srgbClr val="F6F3F0"/>
    <a:srgbClr val="F6F4F1"/>
    <a:srgbClr val="8F5739"/>
    <a:srgbClr val="8F6047"/>
    <a:srgbClr val="8F51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006" autoAdjust="0"/>
  </p:normalViewPr>
  <p:slideViewPr>
    <p:cSldViewPr snapToGrid="0">
      <p:cViewPr varScale="1">
        <p:scale>
          <a:sx n="62" d="100"/>
          <a:sy n="62" d="100"/>
        </p:scale>
        <p:origin x="1332" y="66"/>
      </p:cViewPr>
      <p:guideLst>
        <p:guide orient="horz" pos="2160"/>
        <p:guide pos="3816"/>
      </p:guideLst>
    </p:cSldViewPr>
  </p:slideViewPr>
  <p:outlineViewPr>
    <p:cViewPr>
      <p:scale>
        <a:sx n="33" d="100"/>
        <a:sy n="33" d="100"/>
      </p:scale>
      <p:origin x="0" y="-193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Mcroy (she/her)" userId="69e455d6-7e1b-4902-b2d2-f658dde7420a" providerId="ADAL" clId="{56A70484-7883-465C-ADBD-3D1B483A579E}"/>
    <pc:docChg chg="custSel modSld">
      <pc:chgData name="Martha Mcroy (she/her)" userId="69e455d6-7e1b-4902-b2d2-f658dde7420a" providerId="ADAL" clId="{56A70484-7883-465C-ADBD-3D1B483A579E}" dt="2024-07-24T18:24:42.546" v="104" actId="20577"/>
      <pc:docMkLst>
        <pc:docMk/>
      </pc:docMkLst>
      <pc:sldChg chg="modNotesTx">
        <pc:chgData name="Martha Mcroy (she/her)" userId="69e455d6-7e1b-4902-b2d2-f658dde7420a" providerId="ADAL" clId="{56A70484-7883-465C-ADBD-3D1B483A579E}" dt="2024-07-24T18:24:42.546" v="104" actId="20577"/>
        <pc:sldMkLst>
          <pc:docMk/>
          <pc:sldMk cId="975080671" sldId="331"/>
        </pc:sldMkLst>
      </pc:sldChg>
      <pc:sldChg chg="modSp mod">
        <pc:chgData name="Martha Mcroy (she/her)" userId="69e455d6-7e1b-4902-b2d2-f658dde7420a" providerId="ADAL" clId="{56A70484-7883-465C-ADBD-3D1B483A579E}" dt="2024-07-24T17:02:59.528" v="35" actId="20577"/>
        <pc:sldMkLst>
          <pc:docMk/>
          <pc:sldMk cId="2531531381" sldId="980"/>
        </pc:sldMkLst>
        <pc:spChg chg="mod">
          <ac:chgData name="Martha Mcroy (she/her)" userId="69e455d6-7e1b-4902-b2d2-f658dde7420a" providerId="ADAL" clId="{56A70484-7883-465C-ADBD-3D1B483A579E}" dt="2024-07-24T17:02:59.528" v="35" actId="20577"/>
          <ac:spMkLst>
            <pc:docMk/>
            <pc:sldMk cId="2531531381" sldId="980"/>
            <ac:spMk id="3" creationId="{972BF1A6-6412-4875-BFD1-523EFA51292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orc-my.sharepoint.com/personal/christian-leah_norc_org/Documents/Internal%20projects/Mixed%20mode%20best%20practices/AAPOR%202023/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orc-my.sharepoint.com/personal/christian-leah_norc_org/Documents/Internal%20projects/Mixed%20mode%20best%20practices/AAPOR%202023/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orc.org\projects\G171\Common\Work\Martha\W3\Charts%20W3%20FHWAR%20RR.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norc.org\projects\G171\Common\Work\Martha\W3\Charts%20W3%20FHWAR%20RR.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37164865640824E-2"/>
          <c:y val="0.14583841918856175"/>
          <c:w val="0.89951701149846575"/>
          <c:h val="0.72834791887702865"/>
        </c:manualLayout>
      </c:layout>
      <c:lineChart>
        <c:grouping val="standard"/>
        <c:varyColors val="0"/>
        <c:ser>
          <c:idx val="0"/>
          <c:order val="0"/>
          <c:tx>
            <c:strRef>
              <c:f>'[Charts.xlsx]For JSSAM - completion rates'!$C$9</c:f>
              <c:strCache>
                <c:ptCount val="1"/>
                <c:pt idx="0">
                  <c:v>Early Text Reminder</c:v>
                </c:pt>
              </c:strCache>
            </c:strRef>
          </c:tx>
          <c:spPr>
            <a:ln w="38100" cap="rnd">
              <a:solidFill>
                <a:schemeClr val="tx2"/>
              </a:solidFill>
              <a:prstDash val="sysDash"/>
              <a:round/>
            </a:ln>
            <a:effectLst/>
          </c:spPr>
          <c:marker>
            <c:symbol val="none"/>
          </c:marker>
          <c:dPt>
            <c:idx val="3"/>
            <c:marker>
              <c:symbol val="none"/>
            </c:marker>
            <c:bubble3D val="0"/>
            <c:spPr>
              <a:ln w="101600" cap="rnd">
                <a:solidFill>
                  <a:schemeClr val="tx2"/>
                </a:solidFill>
                <a:prstDash val="solid"/>
                <a:round/>
              </a:ln>
              <a:effectLst/>
            </c:spPr>
            <c:extLst>
              <c:ext xmlns:c16="http://schemas.microsoft.com/office/drawing/2014/chart" uri="{C3380CC4-5D6E-409C-BE32-E72D297353CC}">
                <c16:uniqueId val="{00000001-178E-4470-A36C-04656A31A6DB}"/>
              </c:ext>
            </c:extLst>
          </c:dPt>
          <c:cat>
            <c:numRef>
              <c:f>'[Charts.xlsx]For JSSAM - completion rates'!$B$10:$B$26</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'[Charts.xlsx]For JSSAM - completion rates'!$C$10:$C$26</c:f>
              <c:numCache>
                <c:formatCode>0.0</c:formatCode>
                <c:ptCount val="17"/>
                <c:pt idx="0" formatCode="General">
                  <c:v>0</c:v>
                </c:pt>
                <c:pt idx="1">
                  <c:v>33.1663</c:v>
                </c:pt>
                <c:pt idx="2">
                  <c:v>41.102600000000002</c:v>
                </c:pt>
                <c:pt idx="3">
                  <c:v>61.493400000000001</c:v>
                </c:pt>
                <c:pt idx="4">
                  <c:v>65.419399999999996</c:v>
                </c:pt>
                <c:pt idx="5">
                  <c:v>67.346000000000004</c:v>
                </c:pt>
                <c:pt idx="6">
                  <c:v>69.881100000000004</c:v>
                </c:pt>
                <c:pt idx="7">
                  <c:v>71.502200000000002</c:v>
                </c:pt>
                <c:pt idx="8">
                  <c:v>71.816800000000001</c:v>
                </c:pt>
                <c:pt idx="9">
                  <c:v>75.749200000000002</c:v>
                </c:pt>
                <c:pt idx="10">
                  <c:v>77.163399999999996</c:v>
                </c:pt>
                <c:pt idx="11">
                  <c:v>77.418800000000005</c:v>
                </c:pt>
                <c:pt idx="12">
                  <c:v>77.492900000000006</c:v>
                </c:pt>
                <c:pt idx="13">
                  <c:v>77.529799999999994</c:v>
                </c:pt>
                <c:pt idx="14">
                  <c:v>77.561000000000007</c:v>
                </c:pt>
                <c:pt idx="15">
                  <c:v>77.569900000000004</c:v>
                </c:pt>
                <c:pt idx="16">
                  <c:v>77.569900000000004</c:v>
                </c:pt>
              </c:numCache>
            </c:numRef>
          </c:val>
          <c:smooth val="0"/>
          <c:extLst>
            <c:ext xmlns:c16="http://schemas.microsoft.com/office/drawing/2014/chart" uri="{C3380CC4-5D6E-409C-BE32-E72D297353CC}">
              <c16:uniqueId val="{00000002-178E-4470-A36C-04656A31A6DB}"/>
            </c:ext>
          </c:extLst>
        </c:ser>
        <c:ser>
          <c:idx val="1"/>
          <c:order val="1"/>
          <c:tx>
            <c:strRef>
              <c:f>'[Charts.xlsx]For JSSAM - completion rates'!$D$9</c:f>
              <c:strCache>
                <c:ptCount val="1"/>
                <c:pt idx="0">
                  <c:v>Late Text Reminder</c:v>
                </c:pt>
              </c:strCache>
            </c:strRef>
          </c:tx>
          <c:spPr>
            <a:ln w="38100" cap="rnd">
              <a:solidFill>
                <a:schemeClr val="accent1">
                  <a:lumMod val="60000"/>
                  <a:lumOff val="40000"/>
                </a:schemeClr>
              </a:solidFill>
              <a:prstDash val="sysDot"/>
              <a:round/>
            </a:ln>
            <a:effectLst/>
          </c:spPr>
          <c:marker>
            <c:symbol val="none"/>
          </c:marker>
          <c:dPt>
            <c:idx val="5"/>
            <c:marker>
              <c:symbol val="none"/>
            </c:marker>
            <c:bubble3D val="0"/>
            <c:spPr>
              <a:ln w="101600" cap="rnd">
                <a:solidFill>
                  <a:schemeClr val="accent1">
                    <a:lumMod val="60000"/>
                    <a:lumOff val="40000"/>
                  </a:schemeClr>
                </a:solidFill>
                <a:prstDash val="solid"/>
                <a:round/>
              </a:ln>
              <a:effectLst/>
            </c:spPr>
            <c:extLst>
              <c:ext xmlns:c16="http://schemas.microsoft.com/office/drawing/2014/chart" uri="{C3380CC4-5D6E-409C-BE32-E72D297353CC}">
                <c16:uniqueId val="{00000004-178E-4470-A36C-04656A31A6DB}"/>
              </c:ext>
            </c:extLst>
          </c:dPt>
          <c:cat>
            <c:numRef>
              <c:f>'[Charts.xlsx]For JSSAM - completion rates'!$B$10:$B$26</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'[Charts.xlsx]For JSSAM - completion rates'!$D$10:$D$26</c:f>
              <c:numCache>
                <c:formatCode>0.0</c:formatCode>
                <c:ptCount val="17"/>
                <c:pt idx="0" formatCode="General">
                  <c:v>0</c:v>
                </c:pt>
                <c:pt idx="1">
                  <c:v>37.387099999999997</c:v>
                </c:pt>
                <c:pt idx="2">
                  <c:v>40.968699999999998</c:v>
                </c:pt>
                <c:pt idx="3">
                  <c:v>51.896799999999999</c:v>
                </c:pt>
                <c:pt idx="4">
                  <c:v>53.8352</c:v>
                </c:pt>
                <c:pt idx="5">
                  <c:v>62.129300000000001</c:v>
                </c:pt>
                <c:pt idx="6">
                  <c:v>64.778700000000001</c:v>
                </c:pt>
                <c:pt idx="7">
                  <c:v>66.632300000000001</c:v>
                </c:pt>
                <c:pt idx="8">
                  <c:v>69.182000000000002</c:v>
                </c:pt>
                <c:pt idx="9">
                  <c:v>71.211500000000001</c:v>
                </c:pt>
                <c:pt idx="10">
                  <c:v>71.860799999999998</c:v>
                </c:pt>
                <c:pt idx="11">
                  <c:v>72.721299999999999</c:v>
                </c:pt>
                <c:pt idx="12">
                  <c:v>72.752399999999994</c:v>
                </c:pt>
                <c:pt idx="13">
                  <c:v>72.752399999999994</c:v>
                </c:pt>
                <c:pt idx="14">
                  <c:v>72.778199999999998</c:v>
                </c:pt>
                <c:pt idx="15">
                  <c:v>72.778199999999998</c:v>
                </c:pt>
                <c:pt idx="16">
                  <c:v>72.778199999999998</c:v>
                </c:pt>
              </c:numCache>
            </c:numRef>
          </c:val>
          <c:smooth val="0"/>
          <c:extLst>
            <c:ext xmlns:c16="http://schemas.microsoft.com/office/drawing/2014/chart" uri="{C3380CC4-5D6E-409C-BE32-E72D297353CC}">
              <c16:uniqueId val="{00000005-178E-4470-A36C-04656A31A6DB}"/>
            </c:ext>
          </c:extLst>
        </c:ser>
        <c:dLbls>
          <c:showLegendKey val="0"/>
          <c:showVal val="0"/>
          <c:showCatName val="0"/>
          <c:showSerName val="0"/>
          <c:showPercent val="0"/>
          <c:showBubbleSize val="0"/>
        </c:dLbls>
        <c:smooth val="0"/>
        <c:axId val="533729600"/>
        <c:axId val="479698992"/>
      </c:lineChart>
      <c:catAx>
        <c:axId val="53372960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Times New Roman" panose="02020603050405020304" pitchFamily="18" charset="0"/>
                  </a:defRPr>
                </a:pPr>
                <a:r>
                  <a:rPr lang="en-US"/>
                  <a:t>Week</a:t>
                </a:r>
              </a:p>
            </c:rich>
          </c:tx>
          <c:layout>
            <c:manualLayout>
              <c:xMode val="edge"/>
              <c:yMode val="edge"/>
              <c:x val="1.1148360428623659E-2"/>
              <c:y val="0.895300466547801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Times New Roman" panose="02020603050405020304" pitchFamily="18" charset="0"/>
              </a:defRPr>
            </a:pPr>
            <a:endParaRPr lang="en-US"/>
          </a:p>
        </c:txPr>
        <c:crossAx val="479698992"/>
        <c:crosses val="autoZero"/>
        <c:auto val="0"/>
        <c:lblAlgn val="ctr"/>
        <c:lblOffset val="100"/>
        <c:noMultiLvlLbl val="0"/>
      </c:catAx>
      <c:valAx>
        <c:axId val="479698992"/>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Times New Roman" panose="02020603050405020304" pitchFamily="18" charset="0"/>
              </a:defRPr>
            </a:pPr>
            <a:endParaRPr lang="en-US"/>
          </a:p>
        </c:txPr>
        <c:crossAx val="533729600"/>
        <c:crosses val="autoZero"/>
        <c:crossBetween val="midCat"/>
        <c:majorUnit val="20"/>
      </c:valAx>
      <c:spPr>
        <a:noFill/>
        <a:ln>
          <a:noFill/>
        </a:ln>
        <a:effectLst/>
      </c:spPr>
    </c:plotArea>
    <c:plotVisOnly val="1"/>
    <c:dispBlanksAs val="gap"/>
    <c:showDLblsOverMax val="0"/>
  </c:chart>
  <c:spPr>
    <a:noFill/>
    <a:ln w="6350">
      <a:noFill/>
    </a:ln>
    <a:effectLst/>
  </c:spPr>
  <c:txPr>
    <a:bodyPr/>
    <a:lstStyle/>
    <a:p>
      <a:pPr>
        <a:defRPr sz="1200">
          <a:solidFill>
            <a:schemeClr val="tx1"/>
          </a:solidFill>
          <a:latin typeface="Roboto" panose="02000000000000000000" pitchFamily="2" charset="0"/>
          <a:ea typeface="Roboto" panose="02000000000000000000" pitchFamily="2"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37164865640824E-2"/>
          <c:y val="0.14095418696134865"/>
          <c:w val="0.89951701149846575"/>
          <c:h val="0.72896357818286417"/>
        </c:manualLayout>
      </c:layout>
      <c:lineChart>
        <c:grouping val="standard"/>
        <c:varyColors val="0"/>
        <c:ser>
          <c:idx val="0"/>
          <c:order val="0"/>
          <c:tx>
            <c:strRef>
              <c:f>'[Charts.xlsx]For JSSAM - completion rates'!$F$9</c:f>
              <c:strCache>
                <c:ptCount val="1"/>
                <c:pt idx="0">
                  <c:v>Text Invite</c:v>
                </c:pt>
              </c:strCache>
            </c:strRef>
          </c:tx>
          <c:spPr>
            <a:ln w="38100" cap="rnd">
              <a:solidFill>
                <a:schemeClr val="bg2">
                  <a:lumMod val="50000"/>
                </a:schemeClr>
              </a:solidFill>
              <a:round/>
            </a:ln>
            <a:effectLst/>
          </c:spPr>
          <c:marker>
            <c:symbol val="none"/>
          </c:marker>
          <c:dPt>
            <c:idx val="1"/>
            <c:marker>
              <c:symbol val="none"/>
            </c:marker>
            <c:bubble3D val="0"/>
            <c:spPr>
              <a:ln w="38100" cap="rnd">
                <a:solidFill>
                  <a:schemeClr val="bg2">
                    <a:lumMod val="50000"/>
                  </a:schemeClr>
                </a:solidFill>
                <a:round/>
              </a:ln>
              <a:effectLst/>
            </c:spPr>
            <c:extLst>
              <c:ext xmlns:c16="http://schemas.microsoft.com/office/drawing/2014/chart" uri="{C3380CC4-5D6E-409C-BE32-E72D297353CC}">
                <c16:uniqueId val="{00000001-08DF-4E08-B055-BF6AB9258694}"/>
              </c:ext>
            </c:extLst>
          </c:dPt>
          <c:cat>
            <c:numRef>
              <c:f>'[Charts.xlsx]For JSSAM - completion rates'!$B$10:$B$25</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'[Charts.xlsx]For JSSAM - completion rates'!$F$10:$F$25</c:f>
              <c:numCache>
                <c:formatCode>0.0</c:formatCode>
                <c:ptCount val="16"/>
                <c:pt idx="0" formatCode="General">
                  <c:v>0</c:v>
                </c:pt>
                <c:pt idx="1">
                  <c:v>25.4358</c:v>
                </c:pt>
                <c:pt idx="2">
                  <c:v>29.145399999999999</c:v>
                </c:pt>
                <c:pt idx="3">
                  <c:v>40.678400000000003</c:v>
                </c:pt>
                <c:pt idx="4">
                  <c:v>44.5625</c:v>
                </c:pt>
                <c:pt idx="5">
                  <c:v>48.597299999999997</c:v>
                </c:pt>
                <c:pt idx="6">
                  <c:v>50.839100000000002</c:v>
                </c:pt>
                <c:pt idx="7">
                  <c:v>52.754800000000003</c:v>
                </c:pt>
                <c:pt idx="8">
                  <c:v>53.658900000000003</c:v>
                </c:pt>
                <c:pt idx="9">
                  <c:v>55.137599999999999</c:v>
                </c:pt>
                <c:pt idx="10">
                  <c:v>56.098399999999998</c:v>
                </c:pt>
                <c:pt idx="11">
                  <c:v>56.451700000000002</c:v>
                </c:pt>
                <c:pt idx="12">
                  <c:v>56.615600000000001</c:v>
                </c:pt>
                <c:pt idx="13">
                  <c:v>56.848100000000002</c:v>
                </c:pt>
                <c:pt idx="14">
                  <c:v>56.948799999999999</c:v>
                </c:pt>
                <c:pt idx="15">
                  <c:v>57.007599999999996</c:v>
                </c:pt>
              </c:numCache>
            </c:numRef>
          </c:val>
          <c:smooth val="0"/>
          <c:extLst>
            <c:ext xmlns:c16="http://schemas.microsoft.com/office/drawing/2014/chart" uri="{C3380CC4-5D6E-409C-BE32-E72D297353CC}">
              <c16:uniqueId val="{00000002-08DF-4E08-B055-BF6AB9258694}"/>
            </c:ext>
          </c:extLst>
        </c:ser>
        <c:ser>
          <c:idx val="1"/>
          <c:order val="1"/>
          <c:tx>
            <c:strRef>
              <c:f>'[Charts.xlsx]For JSSAM - completion rates'!$G$9</c:f>
              <c:strCache>
                <c:ptCount val="1"/>
                <c:pt idx="0">
                  <c:v>Early Text Reminder</c:v>
                </c:pt>
              </c:strCache>
            </c:strRef>
          </c:tx>
          <c:spPr>
            <a:ln w="38100" cap="rnd">
              <a:solidFill>
                <a:schemeClr val="tx2"/>
              </a:solidFill>
              <a:prstDash val="dash"/>
              <a:round/>
            </a:ln>
            <a:effectLst/>
          </c:spPr>
          <c:marker>
            <c:symbol val="none"/>
          </c:marker>
          <c:dPt>
            <c:idx val="3"/>
            <c:marker>
              <c:symbol val="none"/>
            </c:marker>
            <c:bubble3D val="0"/>
            <c:spPr>
              <a:ln w="101600" cap="rnd">
                <a:solidFill>
                  <a:schemeClr val="tx2"/>
                </a:solidFill>
                <a:prstDash val="solid"/>
                <a:round/>
              </a:ln>
              <a:effectLst/>
            </c:spPr>
            <c:extLst>
              <c:ext xmlns:c16="http://schemas.microsoft.com/office/drawing/2014/chart" uri="{C3380CC4-5D6E-409C-BE32-E72D297353CC}">
                <c16:uniqueId val="{00000004-08DF-4E08-B055-BF6AB9258694}"/>
              </c:ext>
            </c:extLst>
          </c:dPt>
          <c:cat>
            <c:numRef>
              <c:f>'[Charts.xlsx]For JSSAM - completion rates'!$B$10:$B$25</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'[Charts.xlsx]For JSSAM - completion rates'!$G$10:$G$26</c:f>
              <c:numCache>
                <c:formatCode>0.0</c:formatCode>
                <c:ptCount val="17"/>
                <c:pt idx="0" formatCode="General">
                  <c:v>0</c:v>
                </c:pt>
                <c:pt idx="1">
                  <c:v>5.5183</c:v>
                </c:pt>
                <c:pt idx="2">
                  <c:v>38.6693</c:v>
                </c:pt>
                <c:pt idx="3">
                  <c:v>43.293599999999998</c:v>
                </c:pt>
                <c:pt idx="4">
                  <c:v>47.139099999999999</c:v>
                </c:pt>
                <c:pt idx="5">
                  <c:v>49.946199999999997</c:v>
                </c:pt>
                <c:pt idx="6">
                  <c:v>53.1905</c:v>
                </c:pt>
                <c:pt idx="7">
                  <c:v>54.052999999999997</c:v>
                </c:pt>
                <c:pt idx="8">
                  <c:v>56.049500000000002</c:v>
                </c:pt>
                <c:pt idx="9">
                  <c:v>57.963999999999999</c:v>
                </c:pt>
                <c:pt idx="10">
                  <c:v>58.1511</c:v>
                </c:pt>
                <c:pt idx="11">
                  <c:v>58.347200000000001</c:v>
                </c:pt>
                <c:pt idx="12">
                  <c:v>58.415700000000001</c:v>
                </c:pt>
                <c:pt idx="13">
                  <c:v>58.462400000000002</c:v>
                </c:pt>
                <c:pt idx="14">
                  <c:v>58.546900000000001</c:v>
                </c:pt>
                <c:pt idx="15">
                  <c:v>58.777299999999997</c:v>
                </c:pt>
              </c:numCache>
            </c:numRef>
          </c:val>
          <c:smooth val="0"/>
          <c:extLst>
            <c:ext xmlns:c16="http://schemas.microsoft.com/office/drawing/2014/chart" uri="{C3380CC4-5D6E-409C-BE32-E72D297353CC}">
              <c16:uniqueId val="{00000005-08DF-4E08-B055-BF6AB9258694}"/>
            </c:ext>
          </c:extLst>
        </c:ser>
        <c:ser>
          <c:idx val="2"/>
          <c:order val="2"/>
          <c:tx>
            <c:strRef>
              <c:f>'[Charts.xlsx]For JSSAM - completion rates'!$H$9</c:f>
              <c:strCache>
                <c:ptCount val="1"/>
                <c:pt idx="0">
                  <c:v>Late Text Reminder</c:v>
                </c:pt>
              </c:strCache>
            </c:strRef>
          </c:tx>
          <c:spPr>
            <a:ln w="38100" cap="rnd">
              <a:solidFill>
                <a:schemeClr val="accent1">
                  <a:lumMod val="60000"/>
                  <a:lumOff val="40000"/>
                </a:schemeClr>
              </a:solidFill>
              <a:prstDash val="sysDot"/>
              <a:round/>
            </a:ln>
            <a:effectLst/>
          </c:spPr>
          <c:marker>
            <c:symbol val="none"/>
          </c:marker>
          <c:dPt>
            <c:idx val="10"/>
            <c:marker>
              <c:symbol val="none"/>
            </c:marker>
            <c:bubble3D val="0"/>
            <c:spPr>
              <a:ln w="101600" cap="rnd">
                <a:solidFill>
                  <a:schemeClr val="accent1">
                    <a:lumMod val="60000"/>
                    <a:lumOff val="40000"/>
                  </a:schemeClr>
                </a:solidFill>
                <a:prstDash val="solid"/>
                <a:round/>
              </a:ln>
              <a:effectLst/>
            </c:spPr>
            <c:extLst>
              <c:ext xmlns:c16="http://schemas.microsoft.com/office/drawing/2014/chart" uri="{C3380CC4-5D6E-409C-BE32-E72D297353CC}">
                <c16:uniqueId val="{00000007-08DF-4E08-B055-BF6AB9258694}"/>
              </c:ext>
            </c:extLst>
          </c:dPt>
          <c:cat>
            <c:numRef>
              <c:f>'[Charts.xlsx]For JSSAM - completion rates'!$B$10:$B$25</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'[Charts.xlsx]For JSSAM - completion rates'!$H$10:$H$26</c:f>
              <c:numCache>
                <c:formatCode>0.0</c:formatCode>
                <c:ptCount val="17"/>
                <c:pt idx="0" formatCode="General">
                  <c:v>0</c:v>
                </c:pt>
                <c:pt idx="1">
                  <c:v>4.8536000000000001</c:v>
                </c:pt>
                <c:pt idx="2">
                  <c:v>23.929099999999998</c:v>
                </c:pt>
                <c:pt idx="3">
                  <c:v>30.0596</c:v>
                </c:pt>
                <c:pt idx="4">
                  <c:v>36.531399999999998</c:v>
                </c:pt>
                <c:pt idx="5">
                  <c:v>39.808799999999998</c:v>
                </c:pt>
                <c:pt idx="6">
                  <c:v>43.6066</c:v>
                </c:pt>
                <c:pt idx="7">
                  <c:v>45.194400000000002</c:v>
                </c:pt>
                <c:pt idx="8">
                  <c:v>47.599200000000003</c:v>
                </c:pt>
                <c:pt idx="9">
                  <c:v>49.9328</c:v>
                </c:pt>
                <c:pt idx="10">
                  <c:v>56.677799999999998</c:v>
                </c:pt>
                <c:pt idx="11">
                  <c:v>57.601999999999997</c:v>
                </c:pt>
                <c:pt idx="12">
                  <c:v>57.686300000000003</c:v>
                </c:pt>
                <c:pt idx="13">
                  <c:v>57.797400000000003</c:v>
                </c:pt>
                <c:pt idx="14">
                  <c:v>58.336300000000001</c:v>
                </c:pt>
                <c:pt idx="15">
                  <c:v>58.353400000000001</c:v>
                </c:pt>
              </c:numCache>
            </c:numRef>
          </c:val>
          <c:smooth val="0"/>
          <c:extLst>
            <c:ext xmlns:c16="http://schemas.microsoft.com/office/drawing/2014/chart" uri="{C3380CC4-5D6E-409C-BE32-E72D297353CC}">
              <c16:uniqueId val="{00000008-08DF-4E08-B055-BF6AB9258694}"/>
            </c:ext>
          </c:extLst>
        </c:ser>
        <c:dLbls>
          <c:showLegendKey val="0"/>
          <c:showVal val="0"/>
          <c:showCatName val="0"/>
          <c:showSerName val="0"/>
          <c:showPercent val="0"/>
          <c:showBubbleSize val="0"/>
        </c:dLbls>
        <c:smooth val="0"/>
        <c:axId val="533729600"/>
        <c:axId val="479698992"/>
      </c:lineChart>
      <c:dateAx>
        <c:axId val="53372960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Times New Roman" panose="02020603050405020304" pitchFamily="18" charset="0"/>
                  </a:defRPr>
                </a:pPr>
                <a:r>
                  <a:rPr lang="en-US"/>
                  <a:t>Week</a:t>
                </a:r>
              </a:p>
            </c:rich>
          </c:tx>
          <c:layout>
            <c:manualLayout>
              <c:xMode val="edge"/>
              <c:yMode val="edge"/>
              <c:x val="1.3766381178663991E-3"/>
              <c:y val="0.893691260190477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Times New Roman" panose="02020603050405020304" pitchFamily="18" charset="0"/>
              </a:defRPr>
            </a:pPr>
            <a:endParaRPr lang="en-US"/>
          </a:p>
        </c:txPr>
        <c:crossAx val="479698992"/>
        <c:crosses val="autoZero"/>
        <c:auto val="0"/>
        <c:lblOffset val="100"/>
        <c:baseTimeUnit val="days"/>
      </c:dateAx>
      <c:valAx>
        <c:axId val="479698992"/>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Times New Roman" panose="02020603050405020304" pitchFamily="18" charset="0"/>
              </a:defRPr>
            </a:pPr>
            <a:endParaRPr lang="en-US"/>
          </a:p>
        </c:txPr>
        <c:crossAx val="533729600"/>
        <c:crosses val="autoZero"/>
        <c:crossBetween val="midCat"/>
        <c:majorUnit val="10"/>
      </c:valAx>
      <c:spPr>
        <a:noFill/>
        <a:ln>
          <a:noFill/>
        </a:ln>
        <a:effectLst/>
      </c:spPr>
    </c:plotArea>
    <c:plotVisOnly val="1"/>
    <c:dispBlanksAs val="gap"/>
    <c:showDLblsOverMax val="0"/>
  </c:chart>
  <c:spPr>
    <a:noFill/>
    <a:ln w="6350">
      <a:noFill/>
    </a:ln>
    <a:effectLst/>
  </c:spPr>
  <c:txPr>
    <a:bodyPr/>
    <a:lstStyle/>
    <a:p>
      <a:pPr>
        <a:defRPr sz="1200">
          <a:solidFill>
            <a:schemeClr val="tx1"/>
          </a:solidFill>
          <a:latin typeface="Roboto" panose="02000000000000000000" pitchFamily="2" charset="0"/>
          <a:ea typeface="Roboto" panose="02000000000000000000" pitchFamily="2"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48704086194414E-2"/>
          <c:y val="0.25983558089721542"/>
          <c:w val="0.92600489553364662"/>
          <c:h val="0.58062026729417449"/>
        </c:manualLayout>
      </c:layout>
      <c:lineChart>
        <c:grouping val="standard"/>
        <c:varyColors val="0"/>
        <c:ser>
          <c:idx val="0"/>
          <c:order val="0"/>
          <c:tx>
            <c:strRef>
              <c:f>Sheet1!$B$4</c:f>
              <c:strCache>
                <c:ptCount val="1"/>
                <c:pt idx="0">
                  <c:v>1. Text reminder, Two postcard reminders</c:v>
                </c:pt>
              </c:strCache>
            </c:strRef>
          </c:tx>
          <c:spPr>
            <a:ln w="38100" cap="rnd">
              <a:solidFill>
                <a:schemeClr val="tx1"/>
              </a:solidFill>
              <a:prstDash val="solid"/>
              <a:round/>
            </a:ln>
            <a:effectLst/>
          </c:spPr>
          <c:marker>
            <c:symbol val="none"/>
          </c:marker>
          <c:cat>
            <c:numRef>
              <c:f>Sheet1!$C$3:$N$3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extLst/>
            </c:numRef>
          </c:cat>
          <c:val>
            <c:numRef>
              <c:f>Sheet1!$C$4:$N$4</c:f>
              <c:numCache>
                <c:formatCode>General</c:formatCode>
                <c:ptCount val="12"/>
                <c:pt idx="0">
                  <c:v>0</c:v>
                </c:pt>
                <c:pt idx="1">
                  <c:v>55.479700000000001</c:v>
                </c:pt>
                <c:pt idx="2">
                  <c:v>62.955300000000001</c:v>
                </c:pt>
                <c:pt idx="3">
                  <c:v>69.966200000000001</c:v>
                </c:pt>
                <c:pt idx="4">
                  <c:v>79.469300000000004</c:v>
                </c:pt>
                <c:pt idx="5">
                  <c:v>80.93010000000001</c:v>
                </c:pt>
                <c:pt idx="6">
                  <c:v>83.167500000000004</c:v>
                </c:pt>
                <c:pt idx="7">
                  <c:v>83.492000000000004</c:v>
                </c:pt>
                <c:pt idx="8">
                  <c:v>83.525000000000006</c:v>
                </c:pt>
                <c:pt idx="9">
                  <c:v>83.937200000000004</c:v>
                </c:pt>
                <c:pt idx="10">
                  <c:v>84.465400000000002</c:v>
                </c:pt>
                <c:pt idx="11">
                  <c:v>84.515100000000004</c:v>
                </c:pt>
              </c:numCache>
              <c:extLst/>
            </c:numRef>
          </c:val>
          <c:smooth val="0"/>
          <c:extLst>
            <c:ext xmlns:c16="http://schemas.microsoft.com/office/drawing/2014/chart" uri="{C3380CC4-5D6E-409C-BE32-E72D297353CC}">
              <c16:uniqueId val="{00000000-8E3D-4397-9081-F046ED7C35A1}"/>
            </c:ext>
          </c:extLst>
        </c:ser>
        <c:ser>
          <c:idx val="1"/>
          <c:order val="1"/>
          <c:tx>
            <c:strRef>
              <c:f>Sheet1!$B$5</c:f>
              <c:strCache>
                <c:ptCount val="1"/>
                <c:pt idx="0">
                  <c:v>2. Two text reminders</c:v>
                </c:pt>
              </c:strCache>
            </c:strRef>
          </c:tx>
          <c:spPr>
            <a:ln w="38100" cap="rnd">
              <a:solidFill>
                <a:schemeClr val="tx2"/>
              </a:solidFill>
              <a:prstDash val="dash"/>
              <a:round/>
            </a:ln>
            <a:effectLst/>
          </c:spPr>
          <c:marker>
            <c:symbol val="none"/>
          </c:marker>
          <c:cat>
            <c:numRef>
              <c:f>Sheet1!$C$3:$N$3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extLst/>
            </c:numRef>
          </c:cat>
          <c:val>
            <c:numRef>
              <c:f>Sheet1!$C$5:$N$5</c:f>
              <c:numCache>
                <c:formatCode>General</c:formatCode>
                <c:ptCount val="12"/>
                <c:pt idx="0">
                  <c:v>0</c:v>
                </c:pt>
                <c:pt idx="1">
                  <c:v>42.2485</c:v>
                </c:pt>
                <c:pt idx="2">
                  <c:v>54.9268</c:v>
                </c:pt>
                <c:pt idx="3">
                  <c:v>63.197200000000002</c:v>
                </c:pt>
                <c:pt idx="4">
                  <c:v>68.547799999999995</c:v>
                </c:pt>
                <c:pt idx="5">
                  <c:v>69.682999999999993</c:v>
                </c:pt>
                <c:pt idx="6">
                  <c:v>72.784199999999998</c:v>
                </c:pt>
                <c:pt idx="7">
                  <c:v>72.944000000000003</c:v>
                </c:pt>
                <c:pt idx="8">
                  <c:v>73.2637</c:v>
                </c:pt>
                <c:pt idx="9">
                  <c:v>73.448999999999998</c:v>
                </c:pt>
                <c:pt idx="10">
                  <c:v>75.0839</c:v>
                </c:pt>
                <c:pt idx="11">
                  <c:v>75.201899999999995</c:v>
                </c:pt>
              </c:numCache>
              <c:extLst/>
            </c:numRef>
          </c:val>
          <c:smooth val="0"/>
          <c:extLst>
            <c:ext xmlns:c16="http://schemas.microsoft.com/office/drawing/2014/chart" uri="{C3380CC4-5D6E-409C-BE32-E72D297353CC}">
              <c16:uniqueId val="{00000001-8E3D-4397-9081-F046ED7C35A1}"/>
            </c:ext>
          </c:extLst>
        </c:ser>
        <c:ser>
          <c:idx val="2"/>
          <c:order val="2"/>
          <c:tx>
            <c:strRef>
              <c:f>Sheet1!$B$6</c:f>
              <c:strCache>
                <c:ptCount val="1"/>
                <c:pt idx="0">
                  <c:v>3. Email reminder, Two postcard reminders</c:v>
                </c:pt>
              </c:strCache>
              <c:extLst xmlns:c15="http://schemas.microsoft.com/office/drawing/2012/chart"/>
            </c:strRef>
          </c:tx>
          <c:spPr>
            <a:ln w="38100" cap="rnd">
              <a:solidFill>
                <a:schemeClr val="accent2"/>
              </a:solidFill>
              <a:prstDash val="sysDot"/>
              <a:round/>
            </a:ln>
            <a:effectLst/>
          </c:spPr>
          <c:marker>
            <c:symbol val="none"/>
          </c:marker>
          <c:cat>
            <c:numRef>
              <c:f>Sheet1!$C$3:$N$3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extLst/>
            </c:numRef>
          </c:cat>
          <c:val>
            <c:numRef>
              <c:f>Sheet1!$C$6:$N$6</c:f>
              <c:numCache>
                <c:formatCode>General</c:formatCode>
                <c:ptCount val="12"/>
                <c:pt idx="0">
                  <c:v>0</c:v>
                </c:pt>
                <c:pt idx="1">
                  <c:v>45.211300000000001</c:v>
                </c:pt>
                <c:pt idx="2">
                  <c:v>58.096200000000003</c:v>
                </c:pt>
                <c:pt idx="3">
                  <c:v>69.865900000000011</c:v>
                </c:pt>
                <c:pt idx="4">
                  <c:v>75.188600000000008</c:v>
                </c:pt>
                <c:pt idx="5">
                  <c:v>76.342600000000004</c:v>
                </c:pt>
                <c:pt idx="6">
                  <c:v>76.992100000000008</c:v>
                </c:pt>
                <c:pt idx="7">
                  <c:v>77.109300000000005</c:v>
                </c:pt>
                <c:pt idx="8">
                  <c:v>77.351300000000009</c:v>
                </c:pt>
                <c:pt idx="9">
                  <c:v>77.691300000000012</c:v>
                </c:pt>
                <c:pt idx="10">
                  <c:v>79.437400000000011</c:v>
                </c:pt>
                <c:pt idx="11">
                  <c:v>79.516700000000014</c:v>
                </c:pt>
              </c:numCache>
              <c:extLst/>
            </c:numRef>
          </c:val>
          <c:smooth val="0"/>
          <c:extLst xmlns:c15="http://schemas.microsoft.com/office/drawing/2012/chart">
            <c:ext xmlns:c16="http://schemas.microsoft.com/office/drawing/2014/chart" uri="{C3380CC4-5D6E-409C-BE32-E72D297353CC}">
              <c16:uniqueId val="{00000002-8E3D-4397-9081-F046ED7C35A1}"/>
            </c:ext>
          </c:extLst>
        </c:ser>
        <c:dLbls>
          <c:showLegendKey val="0"/>
          <c:showVal val="0"/>
          <c:showCatName val="0"/>
          <c:showSerName val="0"/>
          <c:showPercent val="0"/>
          <c:showBubbleSize val="0"/>
        </c:dLbls>
        <c:smooth val="0"/>
        <c:axId val="1308452527"/>
        <c:axId val="1308443791"/>
        <c:extLst>
          <c:ext xmlns:c15="http://schemas.microsoft.com/office/drawing/2012/chart" uri="{02D57815-91ED-43cb-92C2-25804820EDAC}">
            <c15:filteredLineSeries>
              <c15:ser>
                <c:idx val="3"/>
                <c:order val="3"/>
                <c:tx>
                  <c:strRef>
                    <c:extLst>
                      <c:ext uri="{02D57815-91ED-43cb-92C2-25804820EDAC}">
                        <c15:formulaRef>
                          <c15:sqref>Sheet1!$B$7</c15:sqref>
                        </c15:formulaRef>
                      </c:ext>
                    </c:extLst>
                    <c:strCache>
                      <c:ptCount val="1"/>
                      <c:pt idx="0">
                        <c:v>4. Email invite, Email reminder</c:v>
                      </c:pt>
                    </c:strCache>
                  </c:strRef>
                </c:tx>
                <c:spPr>
                  <a:ln w="28575" cap="rnd">
                    <a:solidFill>
                      <a:schemeClr val="accent4"/>
                    </a:solidFill>
                    <a:round/>
                  </a:ln>
                  <a:effectLst/>
                </c:spPr>
                <c:marker>
                  <c:symbol val="triangle"/>
                  <c:size val="6"/>
                  <c:spPr>
                    <a:solidFill>
                      <a:schemeClr val="accent4"/>
                    </a:solidFill>
                    <a:ln w="9525">
                      <a:solidFill>
                        <a:schemeClr val="accent4"/>
                      </a:solidFill>
                    </a:ln>
                    <a:effectLst/>
                  </c:spPr>
                </c:marker>
                <c:cat>
                  <c:numRef>
                    <c:extLst>
                      <c:ext uri="{02D57815-91ED-43cb-92C2-25804820EDAC}">
                        <c15:formulaRef>
                          <c15:sqref>Sheet1!$C$3:$N$3</c15:sqref>
                        </c15:formulaRef>
                      </c:ext>
                    </c:extLst>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extLst>
                      <c:ext uri="{02D57815-91ED-43cb-92C2-25804820EDAC}">
                        <c15:formulaRef>
                          <c15:sqref>Sheet1!$C$7:$N$7</c15:sqref>
                        </c15:formulaRef>
                      </c:ext>
                    </c:extLst>
                    <c:numCache>
                      <c:formatCode>General</c:formatCode>
                      <c:ptCount val="12"/>
                      <c:pt idx="0">
                        <c:v>0</c:v>
                      </c:pt>
                      <c:pt idx="1">
                        <c:v>45.512</c:v>
                      </c:pt>
                      <c:pt idx="2">
                        <c:v>49.640300000000003</c:v>
                      </c:pt>
                      <c:pt idx="3">
                        <c:v>64.130800000000008</c:v>
                      </c:pt>
                      <c:pt idx="4">
                        <c:v>75.916800000000009</c:v>
                      </c:pt>
                      <c:pt idx="5">
                        <c:v>77.406000000000006</c:v>
                      </c:pt>
                      <c:pt idx="6">
                        <c:v>78.896799999999999</c:v>
                      </c:pt>
                      <c:pt idx="7">
                        <c:v>79.4893</c:v>
                      </c:pt>
                      <c:pt idx="8">
                        <c:v>80.534700000000001</c:v>
                      </c:pt>
                      <c:pt idx="9">
                        <c:v>81.937200000000004</c:v>
                      </c:pt>
                      <c:pt idx="10">
                        <c:v>82.322500000000005</c:v>
                      </c:pt>
                      <c:pt idx="11">
                        <c:v>82.396300000000011</c:v>
                      </c:pt>
                    </c:numCache>
                  </c:numRef>
                </c:val>
                <c:smooth val="0"/>
                <c:extLst>
                  <c:ext xmlns:c16="http://schemas.microsoft.com/office/drawing/2014/chart" uri="{C3380CC4-5D6E-409C-BE32-E72D297353CC}">
                    <c16:uniqueId val="{00000003-8E3D-4397-9081-F046ED7C35A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Sheet1!$B$8</c15:sqref>
                        </c15:formulaRef>
                      </c:ext>
                    </c:extLst>
                    <c:strCache>
                      <c:ptCount val="1"/>
                      <c:pt idx="0">
                        <c:v>5. Email invite, Text reminder</c:v>
                      </c:pt>
                    </c:strCache>
                  </c:strRef>
                </c:tx>
                <c:spPr>
                  <a:ln w="28575" cap="rnd">
                    <a:solidFill>
                      <a:schemeClr val="accent5"/>
                    </a:solidFill>
                    <a:round/>
                  </a:ln>
                  <a:effectLst/>
                </c:spPr>
                <c:marker>
                  <c:symbol val="squar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Sheet1!$C$3:$N$3</c15:sqref>
                        </c15:formulaRef>
                      </c:ext>
                    </c:extLst>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extLst xmlns:c15="http://schemas.microsoft.com/office/drawing/2012/chart">
                      <c:ext xmlns:c15="http://schemas.microsoft.com/office/drawing/2012/chart" uri="{02D57815-91ED-43cb-92C2-25804820EDAC}">
                        <c15:formulaRef>
                          <c15:sqref>Sheet1!$C$8:$N$8</c15:sqref>
                        </c15:formulaRef>
                      </c:ext>
                    </c:extLst>
                    <c:numCache>
                      <c:formatCode>General</c:formatCode>
                      <c:ptCount val="12"/>
                      <c:pt idx="0">
                        <c:v>0</c:v>
                      </c:pt>
                      <c:pt idx="1">
                        <c:v>40.456799999999994</c:v>
                      </c:pt>
                      <c:pt idx="2">
                        <c:v>55.034499999999994</c:v>
                      </c:pt>
                      <c:pt idx="3">
                        <c:v>66.500099999999989</c:v>
                      </c:pt>
                      <c:pt idx="4">
                        <c:v>72.826999999999984</c:v>
                      </c:pt>
                      <c:pt idx="5">
                        <c:v>74.75109999999998</c:v>
                      </c:pt>
                      <c:pt idx="6">
                        <c:v>76.853299999999976</c:v>
                      </c:pt>
                      <c:pt idx="7">
                        <c:v>77.494099999999975</c:v>
                      </c:pt>
                      <c:pt idx="8">
                        <c:v>78.839199999999977</c:v>
                      </c:pt>
                      <c:pt idx="9">
                        <c:v>80.226499999999973</c:v>
                      </c:pt>
                      <c:pt idx="10">
                        <c:v>80.437799999999967</c:v>
                      </c:pt>
                      <c:pt idx="11">
                        <c:v>80.652299999999968</c:v>
                      </c:pt>
                    </c:numCache>
                  </c:numRef>
                </c:val>
                <c:smooth val="0"/>
                <c:extLst xmlns:c15="http://schemas.microsoft.com/office/drawing/2012/chart">
                  <c:ext xmlns:c16="http://schemas.microsoft.com/office/drawing/2014/chart" uri="{C3380CC4-5D6E-409C-BE32-E72D297353CC}">
                    <c16:uniqueId val="{00000004-8E3D-4397-9081-F046ED7C35A1}"/>
                  </c:ext>
                </c:extLst>
              </c15:ser>
            </c15:filteredLineSeries>
          </c:ext>
        </c:extLst>
      </c:lineChart>
      <c:catAx>
        <c:axId val="1308452527"/>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Times New Roman" panose="02020603050405020304" pitchFamily="18" charset="0"/>
                  </a:defRPr>
                </a:pPr>
                <a:r>
                  <a:rPr lang="en-US"/>
                  <a:t>Week</a:t>
                </a:r>
              </a:p>
            </c:rich>
          </c:tx>
          <c:layout>
            <c:manualLayout>
              <c:xMode val="edge"/>
              <c:yMode val="edge"/>
              <c:x val="2.9914886259833635E-2"/>
              <c:y val="0.8665336705542454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Times New Roman" panose="02020603050405020304" pitchFamily="18" charset="0"/>
              </a:defRPr>
            </a:pPr>
            <a:endParaRPr lang="en-US"/>
          </a:p>
        </c:txPr>
        <c:crossAx val="1308443791"/>
        <c:crosses val="autoZero"/>
        <c:auto val="1"/>
        <c:lblAlgn val="ctr"/>
        <c:lblOffset val="100"/>
        <c:noMultiLvlLbl val="0"/>
      </c:catAx>
      <c:valAx>
        <c:axId val="1308443791"/>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Times New Roman" panose="02020603050405020304" pitchFamily="18" charset="0"/>
              </a:defRPr>
            </a:pPr>
            <a:endParaRPr lang="en-US"/>
          </a:p>
        </c:txPr>
        <c:crossAx val="1308452527"/>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latin typeface="+mn-lt"/>
          <a:cs typeface="Times New Roman" panose="02020603050405020304" pitchFamily="18"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00726293462581E-2"/>
          <c:y val="0.25983558089721542"/>
          <c:w val="0.89790692643479364"/>
          <c:h val="0.58062026729417449"/>
        </c:manualLayout>
      </c:layout>
      <c:lineChart>
        <c:grouping val="standard"/>
        <c:varyColors val="0"/>
        <c:ser>
          <c:idx val="3"/>
          <c:order val="3"/>
          <c:tx>
            <c:strRef>
              <c:f>Sheet1!$B$7</c:f>
              <c:strCache>
                <c:ptCount val="1"/>
                <c:pt idx="0">
                  <c:v>4. Email invite, Email reminder</c:v>
                </c:pt>
              </c:strCache>
              <c:extLst xmlns:c15="http://schemas.microsoft.com/office/drawing/2012/chart"/>
            </c:strRef>
          </c:tx>
          <c:spPr>
            <a:ln w="38100" cap="rnd">
              <a:solidFill>
                <a:schemeClr val="accent3"/>
              </a:solidFill>
              <a:prstDash val="dash"/>
              <a:round/>
            </a:ln>
            <a:effectLst/>
          </c:spPr>
          <c:marker>
            <c:symbol val="none"/>
          </c:marker>
          <c:cat>
            <c:numRef>
              <c:f>Sheet1!$C$3:$N$3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extLst/>
            </c:numRef>
          </c:cat>
          <c:val>
            <c:numRef>
              <c:f>Sheet1!$C$7:$N$7</c:f>
              <c:numCache>
                <c:formatCode>General</c:formatCode>
                <c:ptCount val="12"/>
                <c:pt idx="0">
                  <c:v>0</c:v>
                </c:pt>
                <c:pt idx="1">
                  <c:v>45.512</c:v>
                </c:pt>
                <c:pt idx="2">
                  <c:v>49.640300000000003</c:v>
                </c:pt>
                <c:pt idx="3">
                  <c:v>64.130800000000008</c:v>
                </c:pt>
                <c:pt idx="4">
                  <c:v>75.916800000000009</c:v>
                </c:pt>
                <c:pt idx="5">
                  <c:v>77.406000000000006</c:v>
                </c:pt>
                <c:pt idx="6">
                  <c:v>78.896799999999999</c:v>
                </c:pt>
                <c:pt idx="7">
                  <c:v>79.4893</c:v>
                </c:pt>
                <c:pt idx="8">
                  <c:v>80.534700000000001</c:v>
                </c:pt>
                <c:pt idx="9">
                  <c:v>81.937200000000004</c:v>
                </c:pt>
                <c:pt idx="10">
                  <c:v>82.322500000000005</c:v>
                </c:pt>
                <c:pt idx="11">
                  <c:v>82.396300000000011</c:v>
                </c:pt>
              </c:numCache>
              <c:extLst/>
            </c:numRef>
          </c:val>
          <c:smooth val="0"/>
          <c:extLst>
            <c:ext xmlns:c16="http://schemas.microsoft.com/office/drawing/2014/chart" uri="{C3380CC4-5D6E-409C-BE32-E72D297353CC}">
              <c16:uniqueId val="{00000000-DB39-47D2-A639-7C432CD69431}"/>
            </c:ext>
          </c:extLst>
        </c:ser>
        <c:ser>
          <c:idx val="4"/>
          <c:order val="4"/>
          <c:tx>
            <c:strRef>
              <c:f>Sheet1!$B$8</c:f>
              <c:strCache>
                <c:ptCount val="1"/>
                <c:pt idx="0">
                  <c:v>5. Email invite, Text reminder</c:v>
                </c:pt>
              </c:strCache>
              <c:extLst xmlns:c15="http://schemas.microsoft.com/office/drawing/2012/chart"/>
            </c:strRef>
          </c:tx>
          <c:spPr>
            <a:ln w="38100" cap="rnd">
              <a:solidFill>
                <a:schemeClr val="tx2"/>
              </a:solidFill>
              <a:prstDash val="sysDot"/>
              <a:round/>
            </a:ln>
            <a:effectLst/>
          </c:spPr>
          <c:marker>
            <c:symbol val="none"/>
          </c:marker>
          <c:cat>
            <c:numRef>
              <c:f>Sheet1!$C$3:$N$3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extLst/>
            </c:numRef>
          </c:cat>
          <c:val>
            <c:numRef>
              <c:f>Sheet1!$C$8:$N$8</c:f>
              <c:numCache>
                <c:formatCode>General</c:formatCode>
                <c:ptCount val="12"/>
                <c:pt idx="0">
                  <c:v>0</c:v>
                </c:pt>
                <c:pt idx="1">
                  <c:v>40.456799999999994</c:v>
                </c:pt>
                <c:pt idx="2">
                  <c:v>55.034499999999994</c:v>
                </c:pt>
                <c:pt idx="3">
                  <c:v>66.500099999999989</c:v>
                </c:pt>
                <c:pt idx="4">
                  <c:v>72.826999999999984</c:v>
                </c:pt>
                <c:pt idx="5">
                  <c:v>74.75109999999998</c:v>
                </c:pt>
                <c:pt idx="6">
                  <c:v>76.853299999999976</c:v>
                </c:pt>
                <c:pt idx="7">
                  <c:v>77.494099999999975</c:v>
                </c:pt>
                <c:pt idx="8">
                  <c:v>78.839199999999977</c:v>
                </c:pt>
                <c:pt idx="9">
                  <c:v>80.226499999999973</c:v>
                </c:pt>
                <c:pt idx="10">
                  <c:v>80.437799999999967</c:v>
                </c:pt>
                <c:pt idx="11">
                  <c:v>80.652299999999968</c:v>
                </c:pt>
              </c:numCache>
              <c:extLst/>
            </c:numRef>
          </c:val>
          <c:smooth val="0"/>
          <c:extLst>
            <c:ext xmlns:c16="http://schemas.microsoft.com/office/drawing/2014/chart" uri="{C3380CC4-5D6E-409C-BE32-E72D297353CC}">
              <c16:uniqueId val="{00000001-DB39-47D2-A639-7C432CD69431}"/>
            </c:ext>
          </c:extLst>
        </c:ser>
        <c:dLbls>
          <c:showLegendKey val="0"/>
          <c:showVal val="0"/>
          <c:showCatName val="0"/>
          <c:showSerName val="0"/>
          <c:showPercent val="0"/>
          <c:showBubbleSize val="0"/>
        </c:dLbls>
        <c:smooth val="0"/>
        <c:axId val="1308452527"/>
        <c:axId val="1308443791"/>
        <c:extLst>
          <c:ext xmlns:c15="http://schemas.microsoft.com/office/drawing/2012/chart" uri="{02D57815-91ED-43cb-92C2-25804820EDAC}">
            <c15:filteredLineSeries>
              <c15:ser>
                <c:idx val="0"/>
                <c:order val="0"/>
                <c:tx>
                  <c:strRef>
                    <c:extLst>
                      <c:ext uri="{02D57815-91ED-43cb-92C2-25804820EDAC}">
                        <c15:formulaRef>
                          <c15:sqref>Sheet1!$B$4</c15:sqref>
                        </c15:formulaRef>
                      </c:ext>
                    </c:extLst>
                    <c:strCache>
                      <c:ptCount val="1"/>
                      <c:pt idx="0">
                        <c:v>1. Text reminder, Two postcard reminders</c:v>
                      </c:pt>
                    </c:strCache>
                  </c:strRef>
                </c:tx>
                <c:spPr>
                  <a:ln w="12700" cap="rnd">
                    <a:solidFill>
                      <a:schemeClr val="tx1"/>
                    </a:solidFill>
                    <a:round/>
                  </a:ln>
                  <a:effectLst/>
                </c:spPr>
                <c:marker>
                  <c:symbol val="star"/>
                  <c:size val="5"/>
                  <c:spPr>
                    <a:noFill/>
                    <a:ln w="9525">
                      <a:solidFill>
                        <a:schemeClr val="tx1"/>
                      </a:solidFill>
                    </a:ln>
                    <a:effectLst/>
                  </c:spPr>
                </c:marker>
                <c:cat>
                  <c:numRef>
                    <c:extLst>
                      <c:ext uri="{02D57815-91ED-43cb-92C2-25804820EDAC}">
                        <c15:formulaRef>
                          <c15:sqref>Sheet1!$C$3:$N$3</c15:sqref>
                        </c15:formulaRef>
                      </c:ext>
                    </c:extLst>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extLst>
                      <c:ext uri="{02D57815-91ED-43cb-92C2-25804820EDAC}">
                        <c15:formulaRef>
                          <c15:sqref>Sheet1!$C$4:$N$4</c15:sqref>
                        </c15:formulaRef>
                      </c:ext>
                    </c:extLst>
                    <c:numCache>
                      <c:formatCode>General</c:formatCode>
                      <c:ptCount val="12"/>
                      <c:pt idx="0">
                        <c:v>0</c:v>
                      </c:pt>
                      <c:pt idx="1">
                        <c:v>55.479700000000001</c:v>
                      </c:pt>
                      <c:pt idx="2">
                        <c:v>62.955300000000001</c:v>
                      </c:pt>
                      <c:pt idx="3">
                        <c:v>69.966200000000001</c:v>
                      </c:pt>
                      <c:pt idx="4">
                        <c:v>79.469300000000004</c:v>
                      </c:pt>
                      <c:pt idx="5">
                        <c:v>80.93010000000001</c:v>
                      </c:pt>
                      <c:pt idx="6">
                        <c:v>83.167500000000004</c:v>
                      </c:pt>
                      <c:pt idx="7">
                        <c:v>83.492000000000004</c:v>
                      </c:pt>
                      <c:pt idx="8">
                        <c:v>83.525000000000006</c:v>
                      </c:pt>
                      <c:pt idx="9">
                        <c:v>83.937200000000004</c:v>
                      </c:pt>
                      <c:pt idx="10">
                        <c:v>84.465400000000002</c:v>
                      </c:pt>
                      <c:pt idx="11">
                        <c:v>84.515100000000004</c:v>
                      </c:pt>
                    </c:numCache>
                  </c:numRef>
                </c:val>
                <c:smooth val="0"/>
                <c:extLst>
                  <c:ext xmlns:c16="http://schemas.microsoft.com/office/drawing/2014/chart" uri="{C3380CC4-5D6E-409C-BE32-E72D297353CC}">
                    <c16:uniqueId val="{00000002-DB39-47D2-A639-7C432CD6943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Sheet1!$B$5</c15:sqref>
                        </c15:formulaRef>
                      </c:ext>
                    </c:extLst>
                    <c:strCache>
                      <c:ptCount val="1"/>
                      <c:pt idx="0">
                        <c:v>2. Two text reminders</c:v>
                      </c:pt>
                    </c:strCache>
                  </c:strRef>
                </c:tx>
                <c:spPr>
                  <a:ln w="12700" cap="rnd">
                    <a:solidFill>
                      <a:sysClr val="windowText" lastClr="000000"/>
                    </a:solidFill>
                    <a:round/>
                  </a:ln>
                  <a:effectLst/>
                </c:spPr>
                <c:marker>
                  <c:symbol val="diamond"/>
                  <c:size val="6"/>
                  <c:spPr>
                    <a:solidFill>
                      <a:schemeClr val="tx1"/>
                    </a:solidFill>
                    <a:ln w="12700">
                      <a:solidFill>
                        <a:schemeClr val="bg1"/>
                      </a:solidFill>
                    </a:ln>
                    <a:effectLst/>
                  </c:spPr>
                </c:marker>
                <c:cat>
                  <c:numRef>
                    <c:extLst xmlns:c15="http://schemas.microsoft.com/office/drawing/2012/chart">
                      <c:ext xmlns:c15="http://schemas.microsoft.com/office/drawing/2012/chart" uri="{02D57815-91ED-43cb-92C2-25804820EDAC}">
                        <c15:formulaRef>
                          <c15:sqref>Sheet1!$C$3:$N$3</c15:sqref>
                        </c15:formulaRef>
                      </c:ext>
                    </c:extLst>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extLst xmlns:c15="http://schemas.microsoft.com/office/drawing/2012/chart">
                      <c:ext xmlns:c15="http://schemas.microsoft.com/office/drawing/2012/chart" uri="{02D57815-91ED-43cb-92C2-25804820EDAC}">
                        <c15:formulaRef>
                          <c15:sqref>Sheet1!$C$5:$N$5</c15:sqref>
                        </c15:formulaRef>
                      </c:ext>
                    </c:extLst>
                    <c:numCache>
                      <c:formatCode>General</c:formatCode>
                      <c:ptCount val="12"/>
                      <c:pt idx="0">
                        <c:v>0</c:v>
                      </c:pt>
                      <c:pt idx="1">
                        <c:v>42.2485</c:v>
                      </c:pt>
                      <c:pt idx="2">
                        <c:v>54.9268</c:v>
                      </c:pt>
                      <c:pt idx="3">
                        <c:v>63.197200000000002</c:v>
                      </c:pt>
                      <c:pt idx="4">
                        <c:v>68.547799999999995</c:v>
                      </c:pt>
                      <c:pt idx="5">
                        <c:v>69.682999999999993</c:v>
                      </c:pt>
                      <c:pt idx="6">
                        <c:v>72.784199999999998</c:v>
                      </c:pt>
                      <c:pt idx="7">
                        <c:v>72.944000000000003</c:v>
                      </c:pt>
                      <c:pt idx="8">
                        <c:v>73.2637</c:v>
                      </c:pt>
                      <c:pt idx="9">
                        <c:v>73.448999999999998</c:v>
                      </c:pt>
                      <c:pt idx="10">
                        <c:v>75.0839</c:v>
                      </c:pt>
                      <c:pt idx="11">
                        <c:v>75.201899999999995</c:v>
                      </c:pt>
                    </c:numCache>
                  </c:numRef>
                </c:val>
                <c:smooth val="0"/>
                <c:extLst xmlns:c15="http://schemas.microsoft.com/office/drawing/2012/chart">
                  <c:ext xmlns:c16="http://schemas.microsoft.com/office/drawing/2014/chart" uri="{C3380CC4-5D6E-409C-BE32-E72D297353CC}">
                    <c16:uniqueId val="{00000003-DB39-47D2-A639-7C432CD6943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Sheet1!$B$6</c15:sqref>
                        </c15:formulaRef>
                      </c:ext>
                    </c:extLst>
                    <c:strCache>
                      <c:ptCount val="1"/>
                      <c:pt idx="0">
                        <c:v>3. Email reminder, Two postcard reminders</c:v>
                      </c:pt>
                    </c:strCache>
                  </c:strRef>
                </c:tx>
                <c:spPr>
                  <a:ln w="12700" cap="rnd">
                    <a:solidFill>
                      <a:sysClr val="windowText" lastClr="000000"/>
                    </a:solidFill>
                    <a:prstDash val="solid"/>
                    <a:round/>
                  </a:ln>
                  <a:effectLst/>
                </c:spPr>
                <c:marker>
                  <c:symbol val="circle"/>
                  <c:size val="5"/>
                  <c:spPr>
                    <a:solidFill>
                      <a:schemeClr val="tx1"/>
                    </a:solidFill>
                    <a:ln w="12700">
                      <a:solidFill>
                        <a:schemeClr val="bg1"/>
                      </a:solidFill>
                      <a:prstDash val="solid"/>
                    </a:ln>
                    <a:effectLst/>
                  </c:spPr>
                </c:marker>
                <c:cat>
                  <c:numRef>
                    <c:extLst xmlns:c15="http://schemas.microsoft.com/office/drawing/2012/chart">
                      <c:ext xmlns:c15="http://schemas.microsoft.com/office/drawing/2012/chart" uri="{02D57815-91ED-43cb-92C2-25804820EDAC}">
                        <c15:formulaRef>
                          <c15:sqref>Sheet1!$C$3:$N$3</c15:sqref>
                        </c15:formulaRef>
                      </c:ext>
                    </c:extLst>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extLst xmlns:c15="http://schemas.microsoft.com/office/drawing/2012/chart">
                      <c:ext xmlns:c15="http://schemas.microsoft.com/office/drawing/2012/chart" uri="{02D57815-91ED-43cb-92C2-25804820EDAC}">
                        <c15:formulaRef>
                          <c15:sqref>Sheet1!$C$6:$N$6</c15:sqref>
                        </c15:formulaRef>
                      </c:ext>
                    </c:extLst>
                    <c:numCache>
                      <c:formatCode>General</c:formatCode>
                      <c:ptCount val="12"/>
                      <c:pt idx="0">
                        <c:v>0</c:v>
                      </c:pt>
                      <c:pt idx="1">
                        <c:v>45.211300000000001</c:v>
                      </c:pt>
                      <c:pt idx="2">
                        <c:v>58.096200000000003</c:v>
                      </c:pt>
                      <c:pt idx="3">
                        <c:v>69.865900000000011</c:v>
                      </c:pt>
                      <c:pt idx="4">
                        <c:v>75.188600000000008</c:v>
                      </c:pt>
                      <c:pt idx="5">
                        <c:v>76.342600000000004</c:v>
                      </c:pt>
                      <c:pt idx="6">
                        <c:v>76.992100000000008</c:v>
                      </c:pt>
                      <c:pt idx="7">
                        <c:v>77.109300000000005</c:v>
                      </c:pt>
                      <c:pt idx="8">
                        <c:v>77.351300000000009</c:v>
                      </c:pt>
                      <c:pt idx="9">
                        <c:v>77.691300000000012</c:v>
                      </c:pt>
                      <c:pt idx="10">
                        <c:v>79.437400000000011</c:v>
                      </c:pt>
                      <c:pt idx="11">
                        <c:v>79.516700000000014</c:v>
                      </c:pt>
                    </c:numCache>
                  </c:numRef>
                </c:val>
                <c:smooth val="0"/>
                <c:extLst xmlns:c15="http://schemas.microsoft.com/office/drawing/2012/chart">
                  <c:ext xmlns:c16="http://schemas.microsoft.com/office/drawing/2014/chart" uri="{C3380CC4-5D6E-409C-BE32-E72D297353CC}">
                    <c16:uniqueId val="{00000004-DB39-47D2-A639-7C432CD69431}"/>
                  </c:ext>
                </c:extLst>
              </c15:ser>
            </c15:filteredLineSeries>
          </c:ext>
        </c:extLst>
      </c:lineChart>
      <c:catAx>
        <c:axId val="1308452527"/>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Roboto" panose="02000000000000000000" pitchFamily="2" charset="0"/>
                    <a:ea typeface="Roboto" panose="02000000000000000000" pitchFamily="2" charset="0"/>
                    <a:cs typeface="Times New Roman" panose="02020603050405020304" pitchFamily="18" charset="0"/>
                  </a:defRPr>
                </a:pPr>
                <a:r>
                  <a:rPr lang="en-US"/>
                  <a:t>Week</a:t>
                </a:r>
              </a:p>
            </c:rich>
          </c:tx>
          <c:layout>
            <c:manualLayout>
              <c:xMode val="edge"/>
              <c:yMode val="edge"/>
              <c:x val="0"/>
              <c:y val="0.8528128863590523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Roboto" panose="02000000000000000000" pitchFamily="2" charset="0"/>
                  <a:ea typeface="Roboto" panose="02000000000000000000" pitchFamily="2" charset="0"/>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Roboto" panose="02000000000000000000" pitchFamily="2" charset="0"/>
                <a:ea typeface="Roboto" panose="02000000000000000000" pitchFamily="2" charset="0"/>
                <a:cs typeface="Times New Roman" panose="02020603050405020304" pitchFamily="18" charset="0"/>
              </a:defRPr>
            </a:pPr>
            <a:endParaRPr lang="en-US"/>
          </a:p>
        </c:txPr>
        <c:crossAx val="1308443791"/>
        <c:crosses val="autoZero"/>
        <c:auto val="1"/>
        <c:lblAlgn val="ctr"/>
        <c:lblOffset val="100"/>
        <c:noMultiLvlLbl val="0"/>
      </c:catAx>
      <c:valAx>
        <c:axId val="1308443791"/>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Roboto" panose="02000000000000000000" pitchFamily="2" charset="0"/>
                <a:ea typeface="Roboto" panose="02000000000000000000" pitchFamily="2" charset="0"/>
                <a:cs typeface="Times New Roman" panose="02020603050405020304" pitchFamily="18" charset="0"/>
              </a:defRPr>
            </a:pPr>
            <a:endParaRPr lang="en-US"/>
          </a:p>
        </c:txPr>
        <c:crossAx val="1308452527"/>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latin typeface="Roboto" panose="02000000000000000000" pitchFamily="2" charset="0"/>
          <a:ea typeface="Roboto" panose="02000000000000000000" pitchFamily="2" charset="0"/>
          <a:cs typeface="Times New Roman" panose="02020603050405020304" pitchFamily="18"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53435"/>
                </a:solidFill>
                <a:latin typeface="+mn-lt"/>
                <a:ea typeface="+mn-ea"/>
                <a:cs typeface="+mn-cs"/>
              </a:defRPr>
            </a:pPr>
            <a:r>
              <a:rPr lang="en-US">
                <a:solidFill>
                  <a:srgbClr val="353435"/>
                </a:solidFill>
              </a:rPr>
              <a:t>Completion Rate for All Web Respondents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53435"/>
              </a:solidFill>
              <a:latin typeface="+mn-lt"/>
              <a:ea typeface="+mn-ea"/>
              <a:cs typeface="+mn-cs"/>
            </a:defRPr>
          </a:pPr>
          <a:endParaRPr lang="en-US"/>
        </a:p>
      </c:txPr>
    </c:title>
    <c:autoTitleDeleted val="0"/>
    <c:plotArea>
      <c:layout>
        <c:manualLayout>
          <c:layoutTarget val="inner"/>
          <c:xMode val="edge"/>
          <c:yMode val="edge"/>
          <c:x val="7.7253026465200339E-2"/>
          <c:y val="0.12772598335920296"/>
          <c:w val="0.86447639195900072"/>
          <c:h val="0.5934104901658882"/>
        </c:manualLayout>
      </c:layout>
      <c:barChart>
        <c:barDir val="col"/>
        <c:grouping val="stacked"/>
        <c:varyColors val="0"/>
        <c:ser>
          <c:idx val="0"/>
          <c:order val="0"/>
          <c:tx>
            <c:strRef>
              <c:f>Sheet1!$A$2</c:f>
              <c:strCache>
                <c:ptCount val="1"/>
                <c:pt idx="0">
                  <c:v>Smartphone</c:v>
                </c:pt>
              </c:strCache>
            </c:strRef>
          </c:tx>
          <c:spPr>
            <a:solidFill>
              <a:srgbClr val="4771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One Text Reminder</c:v>
                </c:pt>
                <c:pt idx="1">
                  <c:v>Two Text Reminders </c:v>
                </c:pt>
                <c:pt idx="2">
                  <c:v>One Email Reminder</c:v>
                </c:pt>
                <c:pt idx="3">
                  <c:v>Email Invite and
Email Reminder</c:v>
                </c:pt>
                <c:pt idx="4">
                  <c:v>Email Invite and
Text Reminder</c:v>
                </c:pt>
              </c:strCache>
            </c:strRef>
          </c:cat>
          <c:val>
            <c:numRef>
              <c:f>Sheet1!$B$2:$F$2</c:f>
              <c:numCache>
                <c:formatCode>0.0%</c:formatCode>
                <c:ptCount val="5"/>
                <c:pt idx="0">
                  <c:v>0.71799999999999997</c:v>
                </c:pt>
                <c:pt idx="1">
                  <c:v>0.64600000000000002</c:v>
                </c:pt>
                <c:pt idx="2">
                  <c:v>0.67300000000000004</c:v>
                </c:pt>
                <c:pt idx="3">
                  <c:v>0.372</c:v>
                </c:pt>
                <c:pt idx="4">
                  <c:v>0.41899999999999998</c:v>
                </c:pt>
              </c:numCache>
            </c:numRef>
          </c:val>
          <c:extLst>
            <c:ext xmlns:c16="http://schemas.microsoft.com/office/drawing/2014/chart" uri="{C3380CC4-5D6E-409C-BE32-E72D297353CC}">
              <c16:uniqueId val="{00000000-306F-4FD1-A7EB-7E0D2C5ED71F}"/>
            </c:ext>
          </c:extLst>
        </c:ser>
        <c:ser>
          <c:idx val="1"/>
          <c:order val="1"/>
          <c:tx>
            <c:strRef>
              <c:f>Sheet1!$A$3</c:f>
              <c:strCache>
                <c:ptCount val="1"/>
                <c:pt idx="0">
                  <c:v>Other Web</c:v>
                </c:pt>
              </c:strCache>
            </c:strRef>
          </c:tx>
          <c:spPr>
            <a:solidFill>
              <a:srgbClr val="7D96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One Text Reminder</c:v>
                </c:pt>
                <c:pt idx="1">
                  <c:v>Two Text Reminders </c:v>
                </c:pt>
                <c:pt idx="2">
                  <c:v>One Email Reminder</c:v>
                </c:pt>
                <c:pt idx="3">
                  <c:v>Email Invite and
Email Reminder</c:v>
                </c:pt>
                <c:pt idx="4">
                  <c:v>Email Invite and
Text Reminder</c:v>
                </c:pt>
              </c:strCache>
            </c:strRef>
          </c:cat>
          <c:val>
            <c:numRef>
              <c:f>Sheet1!$B$3:$F$3</c:f>
              <c:numCache>
                <c:formatCode>0.0%</c:formatCode>
                <c:ptCount val="5"/>
                <c:pt idx="0">
                  <c:v>0.10299999999999999</c:v>
                </c:pt>
                <c:pt idx="1">
                  <c:v>9.0999999999999998E-2</c:v>
                </c:pt>
                <c:pt idx="2">
                  <c:v>0.10299999999999999</c:v>
                </c:pt>
                <c:pt idx="3">
                  <c:v>0.442</c:v>
                </c:pt>
                <c:pt idx="4">
                  <c:v>0.36599999999999999</c:v>
                </c:pt>
              </c:numCache>
            </c:numRef>
          </c:val>
          <c:extLst>
            <c:ext xmlns:c16="http://schemas.microsoft.com/office/drawing/2014/chart" uri="{C3380CC4-5D6E-409C-BE32-E72D297353CC}">
              <c16:uniqueId val="{00000001-306F-4FD1-A7EB-7E0D2C5ED71F}"/>
            </c:ext>
          </c:extLst>
        </c:ser>
        <c:dLbls>
          <c:showLegendKey val="0"/>
          <c:showVal val="0"/>
          <c:showCatName val="0"/>
          <c:showSerName val="0"/>
          <c:showPercent val="0"/>
          <c:showBubbleSize val="0"/>
        </c:dLbls>
        <c:gapWidth val="54"/>
        <c:overlap val="100"/>
        <c:axId val="1383719599"/>
        <c:axId val="743378431"/>
      </c:barChart>
      <c:catAx>
        <c:axId val="138371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53435"/>
                </a:solidFill>
                <a:latin typeface="+mn-lt"/>
                <a:ea typeface="+mn-ea"/>
                <a:cs typeface="+mn-cs"/>
              </a:defRPr>
            </a:pPr>
            <a:endParaRPr lang="en-US"/>
          </a:p>
        </c:txPr>
        <c:crossAx val="743378431"/>
        <c:crosses val="autoZero"/>
        <c:auto val="1"/>
        <c:lblAlgn val="ctr"/>
        <c:lblOffset val="100"/>
        <c:noMultiLvlLbl val="0"/>
      </c:catAx>
      <c:valAx>
        <c:axId val="743378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53435"/>
                </a:solidFill>
                <a:latin typeface="+mn-lt"/>
                <a:ea typeface="+mn-ea"/>
                <a:cs typeface="+mn-cs"/>
              </a:defRPr>
            </a:pPr>
            <a:endParaRPr lang="en-US"/>
          </a:p>
        </c:txPr>
        <c:crossAx val="1383719599"/>
        <c:crosses val="autoZero"/>
        <c:crossBetween val="between"/>
        <c:majorUnit val="0.2"/>
      </c:valAx>
      <c:spPr>
        <a:noFill/>
        <a:ln>
          <a:noFill/>
        </a:ln>
        <a:effectLst/>
      </c:spPr>
    </c:plotArea>
    <c:legend>
      <c:legendPos val="b"/>
      <c:layout>
        <c:manualLayout>
          <c:xMode val="edge"/>
          <c:yMode val="edge"/>
          <c:x val="0.41041510939793707"/>
          <c:y val="0.93185691326313158"/>
          <c:w val="0.28962175212409735"/>
          <c:h val="5.6857507946770532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353435"/>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0.10833</cdr:x>
      <cdr:y>0.04354</cdr:y>
    </cdr:from>
    <cdr:to>
      <cdr:x>0.51616</cdr:x>
      <cdr:y>0.844</cdr:y>
    </cdr:to>
    <cdr:grpSp>
      <cdr:nvGrpSpPr>
        <cdr:cNvPr id="12" name="Group 11">
          <a:extLst xmlns:a="http://schemas.openxmlformats.org/drawingml/2006/main">
            <a:ext uri="{FF2B5EF4-FFF2-40B4-BE49-F238E27FC236}">
              <a16:creationId xmlns:a16="http://schemas.microsoft.com/office/drawing/2014/main" id="{F772F7EA-023D-4978-9081-E633AD6F72F3}"/>
            </a:ext>
          </a:extLst>
        </cdr:cNvPr>
        <cdr:cNvGrpSpPr/>
      </cdr:nvGrpSpPr>
      <cdr:grpSpPr>
        <a:xfrm xmlns:a="http://schemas.openxmlformats.org/drawingml/2006/main">
          <a:off x="919804" y="188679"/>
          <a:ext cx="3462785" cy="3468761"/>
          <a:chOff x="1354114" y="122701"/>
          <a:chExt cx="1770260" cy="2599459"/>
        </a:xfrm>
      </cdr:grpSpPr>
      <cdr:sp macro="" textlink="">
        <cdr:nvSpPr>
          <cdr:cNvPr id="10" name="TextBox 1">
            <a:extLst xmlns:a="http://schemas.openxmlformats.org/drawingml/2006/main">
              <a:ext uri="{FF2B5EF4-FFF2-40B4-BE49-F238E27FC236}">
                <a16:creationId xmlns:a16="http://schemas.microsoft.com/office/drawing/2014/main" id="{B0BBED90-36F2-505C-F9D8-542F4C92C9B6}"/>
              </a:ext>
            </a:extLst>
          </cdr:cNvPr>
          <cdr:cNvSpPr txBox="1"/>
        </cdr:nvSpPr>
        <cdr:spPr>
          <a:xfrm xmlns:a="http://schemas.openxmlformats.org/drawingml/2006/main">
            <a:off x="2269673" y="178309"/>
            <a:ext cx="854701" cy="156543"/>
          </a:xfrm>
          <a:prstGeom xmlns:a="http://schemas.openxmlformats.org/drawingml/2006/main" prst="rect">
            <a:avLst/>
          </a:prstGeom>
          <a:noFill xmlns:a="http://schemas.openxmlformats.org/drawingml/2006/main"/>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US" sz="1400" b="0" i="1" cap="none" baseline="0" dirty="0">
              <a:solidFill>
                <a:schemeClr val="bg2">
                  <a:lumMod val="50000"/>
                </a:schemeClr>
              </a:solidFill>
              <a:latin typeface="Times New Roman" panose="02020603050405020304" pitchFamily="18" charset="0"/>
              <a:cs typeface="Times New Roman" panose="02020603050405020304" pitchFamily="18" charset="0"/>
            </a:endParaRPr>
          </a:p>
        </cdr:txBody>
      </cdr:sp>
      <cdr:cxnSp macro="">
        <cdr:nvCxnSpPr>
          <cdr:cNvPr id="4" name="Straight Connector 3">
            <a:extLst xmlns:a="http://schemas.openxmlformats.org/drawingml/2006/main">
              <a:ext uri="{FF2B5EF4-FFF2-40B4-BE49-F238E27FC236}">
                <a16:creationId xmlns:a16="http://schemas.microsoft.com/office/drawing/2014/main" id="{E660B4D7-1D78-7317-F9C3-3F0DF47F9B4C}"/>
              </a:ext>
            </a:extLst>
          </cdr:cNvPr>
          <cdr:cNvCxnSpPr/>
        </cdr:nvCxnSpPr>
        <cdr:spPr>
          <a:xfrm xmlns:a="http://schemas.openxmlformats.org/drawingml/2006/main">
            <a:off x="1354114" y="122701"/>
            <a:ext cx="88" cy="257887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9" name="Straight Connector 8">
            <a:extLst xmlns:a="http://schemas.openxmlformats.org/drawingml/2006/main">
              <a:ext uri="{FF2B5EF4-FFF2-40B4-BE49-F238E27FC236}">
                <a16:creationId xmlns:a16="http://schemas.microsoft.com/office/drawing/2014/main" id="{2A65C4D2-7A3F-EDC3-81D0-73CAAF273E2C}"/>
              </a:ext>
            </a:extLst>
          </cdr:cNvPr>
          <cdr:cNvCxnSpPr/>
        </cdr:nvCxnSpPr>
        <cdr:spPr>
          <a:xfrm xmlns:a="http://schemas.openxmlformats.org/drawingml/2006/main">
            <a:off x="2365839" y="408828"/>
            <a:ext cx="0" cy="2290978"/>
          </a:xfrm>
          <a:prstGeom xmlns:a="http://schemas.openxmlformats.org/drawingml/2006/main" prst="line">
            <a:avLst/>
          </a:prstGeom>
          <a:ln xmlns:a="http://schemas.openxmlformats.org/drawingml/2006/main" w="1905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8" name="Straight Connector 17">
            <a:extLst xmlns:a="http://schemas.openxmlformats.org/drawingml/2006/main">
              <a:ext uri="{FF2B5EF4-FFF2-40B4-BE49-F238E27FC236}">
                <a16:creationId xmlns:a16="http://schemas.microsoft.com/office/drawing/2014/main" id="{D8261D28-0B12-4B88-A456-848C3E746CE0}"/>
              </a:ext>
            </a:extLst>
          </cdr:cNvPr>
          <cdr:cNvCxnSpPr/>
        </cdr:nvCxnSpPr>
        <cdr:spPr>
          <a:xfrm xmlns:a="http://schemas.openxmlformats.org/drawingml/2006/main" flipH="1">
            <a:off x="1864407" y="250649"/>
            <a:ext cx="10394" cy="2471511"/>
          </a:xfrm>
          <a:prstGeom xmlns:a="http://schemas.openxmlformats.org/drawingml/2006/main" prst="line">
            <a:avLst/>
          </a:prstGeom>
          <a:ln xmlns:a="http://schemas.openxmlformats.org/drawingml/2006/main" w="19050">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6" name="Straight Connector 25">
            <a:extLst xmlns:a="http://schemas.openxmlformats.org/drawingml/2006/main">
              <a:ext uri="{FF2B5EF4-FFF2-40B4-BE49-F238E27FC236}">
                <a16:creationId xmlns:a16="http://schemas.microsoft.com/office/drawing/2014/main" id="{ADB6555D-62AA-416F-840C-FDC524CD1790}"/>
              </a:ext>
            </a:extLst>
          </cdr:cNvPr>
          <cdr:cNvCxnSpPr/>
        </cdr:nvCxnSpPr>
        <cdr:spPr>
          <a:xfrm xmlns:a="http://schemas.openxmlformats.org/drawingml/2006/main">
            <a:off x="3122857" y="532023"/>
            <a:ext cx="0" cy="2167782"/>
          </a:xfrm>
          <a:prstGeom xmlns:a="http://schemas.openxmlformats.org/drawingml/2006/main" prst="line">
            <a:avLst/>
          </a:prstGeom>
          <a:ln xmlns:a="http://schemas.openxmlformats.org/drawingml/2006/main" w="19050">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0.19693</cdr:x>
      <cdr:y>0.00828</cdr:y>
    </cdr:from>
    <cdr:to>
      <cdr:x>0.26012</cdr:x>
      <cdr:y>0.1842</cdr:y>
    </cdr:to>
    <cdr:grpSp>
      <cdr:nvGrpSpPr>
        <cdr:cNvPr id="14" name="Group 13">
          <a:extLst xmlns:a="http://schemas.openxmlformats.org/drawingml/2006/main">
            <a:ext uri="{FF2B5EF4-FFF2-40B4-BE49-F238E27FC236}">
              <a16:creationId xmlns:a16="http://schemas.microsoft.com/office/drawing/2014/main" id="{9B7A1B0A-3593-A744-1FD7-8E21BC682D1B}"/>
            </a:ext>
          </a:extLst>
        </cdr:cNvPr>
        <cdr:cNvGrpSpPr/>
      </cdr:nvGrpSpPr>
      <cdr:grpSpPr>
        <a:xfrm xmlns:a="http://schemas.openxmlformats.org/drawingml/2006/main">
          <a:off x="1672085" y="35881"/>
          <a:ext cx="536530" cy="762342"/>
          <a:chOff x="4605240" y="2214621"/>
          <a:chExt cx="536532" cy="762338"/>
        </a:xfrm>
      </cdr:grpSpPr>
      <cdr:sp macro="" textlink="">
        <cdr:nvSpPr>
          <cdr:cNvPr id="8" name="Rectangle: Rounded Corners 7">
            <a:extLst xmlns:a="http://schemas.openxmlformats.org/drawingml/2006/main">
              <a:ext uri="{FF2B5EF4-FFF2-40B4-BE49-F238E27FC236}">
                <a16:creationId xmlns:a16="http://schemas.microsoft.com/office/drawing/2014/main" id="{E9B61BAB-83B6-91F8-B255-8BCB1F227E78}"/>
              </a:ext>
            </a:extLst>
          </cdr:cNvPr>
          <cdr:cNvSpPr/>
        </cdr:nvSpPr>
        <cdr:spPr>
          <a:xfrm xmlns:a="http://schemas.openxmlformats.org/drawingml/2006/main">
            <a:off x="4611958" y="2214621"/>
            <a:ext cx="529814" cy="762338"/>
          </a:xfrm>
          <a:prstGeom xmlns:a="http://schemas.openxmlformats.org/drawingml/2006/main" prst="roundRect">
            <a:avLst>
              <a:gd name="adj" fmla="val 12482"/>
            </a:avLst>
          </a:prstGeom>
          <a:solidFill xmlns:a="http://schemas.openxmlformats.org/drawingml/2006/main">
            <a:schemeClr val="tx2"/>
          </a:solidFill>
          <a:ln xmlns:a="http://schemas.openxmlformats.org/drawingml/2006/main" w="12700">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800"/>
          </a:p>
        </cdr:txBody>
      </cdr:sp>
      <cdr:pic>
        <cdr:nvPicPr>
          <cdr:cNvPr id="11" name="Graphic 24">
            <a:extLst xmlns:a="http://schemas.openxmlformats.org/drawingml/2006/main">
              <a:ext uri="{FF2B5EF4-FFF2-40B4-BE49-F238E27FC236}">
                <a16:creationId xmlns:a16="http://schemas.microsoft.com/office/drawing/2014/main" id="{E26C6889-3059-E189-B9DC-C060A5BE0B3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740883" y="2326370"/>
            <a:ext cx="283913" cy="283913"/>
          </a:xfrm>
          <a:prstGeom xmlns:a="http://schemas.openxmlformats.org/drawingml/2006/main" prst="rect">
            <a:avLst/>
          </a:prstGeom>
        </cdr:spPr>
      </cdr:pic>
      <cdr:sp macro="" textlink="">
        <cdr:nvSpPr>
          <cdr:cNvPr id="13" name="TextBox 46">
            <a:extLst xmlns:a="http://schemas.openxmlformats.org/drawingml/2006/main">
              <a:ext uri="{FF2B5EF4-FFF2-40B4-BE49-F238E27FC236}">
                <a16:creationId xmlns:a16="http://schemas.microsoft.com/office/drawing/2014/main" id="{CB3278EF-46C3-E060-ECE8-01DBF74D9808}"/>
              </a:ext>
            </a:extLst>
          </cdr:cNvPr>
          <cdr:cNvSpPr txBox="1"/>
        </cdr:nvSpPr>
        <cdr:spPr bwMode="auto">
          <a:xfrm xmlns:a="http://schemas.openxmlformats.org/drawingml/2006/main">
            <a:off x="4605240" y="2645029"/>
            <a:ext cx="529813" cy="24622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txBody>
          <a:bodyPr xmlns:a="http://schemas.openxmlformats.org/drawingml/2006/main" vert="horz" wrap="square" lIns="0" tIns="0" rIns="0" bIns="0" numCol="1" rtlCol="0" anchor="ctr" anchorCtr="0" compatLnSpc="1">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lgn="ctr">
              <a:spcAft>
                <a:spcPts val="300"/>
              </a:spcAft>
              <a:buFontTx/>
              <a:buNone/>
            </a:pPr>
            <a:r>
              <a:rPr lang="en-US" sz="800" dirty="0">
                <a:solidFill>
                  <a:schemeClr val="bg1"/>
                </a:solidFill>
                <a:ea typeface="Roboto" panose="02000000000000000000" pitchFamily="2" charset="0"/>
                <a:cs typeface="Roboto" panose="02000000000000000000" pitchFamily="2" charset="0"/>
              </a:rPr>
              <a:t>Text Reminder 1</a:t>
            </a:r>
          </a:p>
        </cdr:txBody>
      </cdr:sp>
    </cdr:grpSp>
  </cdr:relSizeAnchor>
  <cdr:relSizeAnchor xmlns:cdr="http://schemas.openxmlformats.org/drawingml/2006/chartDrawing">
    <cdr:from>
      <cdr:x>0.48502</cdr:x>
      <cdr:y>0.00322</cdr:y>
    </cdr:from>
    <cdr:to>
      <cdr:x>0.54741</cdr:x>
      <cdr:y>0.18164</cdr:y>
    </cdr:to>
    <cdr:grpSp>
      <cdr:nvGrpSpPr>
        <cdr:cNvPr id="2" name="Group 1">
          <a:extLst xmlns:a="http://schemas.openxmlformats.org/drawingml/2006/main">
            <a:ext uri="{FF2B5EF4-FFF2-40B4-BE49-F238E27FC236}">
              <a16:creationId xmlns:a16="http://schemas.microsoft.com/office/drawing/2014/main" id="{FDD7C02D-2F7A-980D-0A67-F1EF482AEB69}"/>
            </a:ext>
          </a:extLst>
        </cdr:cNvPr>
        <cdr:cNvGrpSpPr/>
      </cdr:nvGrpSpPr>
      <cdr:grpSpPr>
        <a:xfrm xmlns:a="http://schemas.openxmlformats.org/drawingml/2006/main">
          <a:off x="4118186" y="13954"/>
          <a:ext cx="529739" cy="773176"/>
          <a:chOff x="8132284" y="2319110"/>
          <a:chExt cx="529805" cy="2753380"/>
        </a:xfrm>
      </cdr:grpSpPr>
      <cdr:sp macro="" textlink="">
        <cdr:nvSpPr>
          <cdr:cNvPr id="3" name="Rectangle: Rounded Corners 2">
            <a:extLst xmlns:a="http://schemas.openxmlformats.org/drawingml/2006/main">
              <a:ext uri="{FF2B5EF4-FFF2-40B4-BE49-F238E27FC236}">
                <a16:creationId xmlns:a16="http://schemas.microsoft.com/office/drawing/2014/main" id="{963CF090-8080-157B-4A46-50C24953F5A5}"/>
              </a:ext>
            </a:extLst>
          </cdr:cNvPr>
          <cdr:cNvSpPr/>
        </cdr:nvSpPr>
        <cdr:spPr>
          <a:xfrm xmlns:a="http://schemas.openxmlformats.org/drawingml/2006/main">
            <a:off x="8132284" y="2319110"/>
            <a:ext cx="529805" cy="2753380"/>
          </a:xfrm>
          <a:prstGeom xmlns:a="http://schemas.openxmlformats.org/drawingml/2006/main" prst="roundRect">
            <a:avLst>
              <a:gd name="adj" fmla="val 12482"/>
            </a:avLst>
          </a:prstGeom>
          <a:solidFill xmlns:a="http://schemas.openxmlformats.org/drawingml/2006/main">
            <a:schemeClr val="tx2"/>
          </a:solidFill>
          <a:ln xmlns:a="http://schemas.openxmlformats.org/drawingml/2006/main" w="12700">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800"/>
          </a:p>
        </cdr:txBody>
      </cdr:sp>
    </cdr:grpSp>
  </cdr:relSizeAnchor>
  <cdr:relSizeAnchor xmlns:cdr="http://schemas.openxmlformats.org/drawingml/2006/chartDrawing">
    <cdr:from>
      <cdr:x>0.50202</cdr:x>
      <cdr:y>0.02792</cdr:y>
    </cdr:from>
    <cdr:to>
      <cdr:x>0.53545</cdr:x>
      <cdr:y>0.09344</cdr:y>
    </cdr:to>
    <cdr:pic>
      <cdr:nvPicPr>
        <cdr:cNvPr id="7" name="Graphic 24">
          <a:extLst xmlns:a="http://schemas.openxmlformats.org/drawingml/2006/main">
            <a:ext uri="{FF2B5EF4-FFF2-40B4-BE49-F238E27FC236}">
              <a16:creationId xmlns:a16="http://schemas.microsoft.com/office/drawing/2014/main" id="{F3DF4BD9-6A18-A638-76C8-4F6EEF0DDBA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262499" y="121003"/>
          <a:ext cx="283918" cy="283914"/>
        </a:xfrm>
        <a:prstGeom xmlns:a="http://schemas.openxmlformats.org/drawingml/2006/main" prst="rect">
          <a:avLst/>
        </a:prstGeom>
      </cdr:spPr>
    </cdr:pic>
  </cdr:relSizeAnchor>
  <cdr:relSizeAnchor xmlns:cdr="http://schemas.openxmlformats.org/drawingml/2006/chartDrawing">
    <cdr:from>
      <cdr:x>0.48295</cdr:x>
      <cdr:y>0.10146</cdr:y>
    </cdr:from>
    <cdr:to>
      <cdr:x>0.54844</cdr:x>
      <cdr:y>0.15828</cdr:y>
    </cdr:to>
    <cdr:sp macro="" textlink="">
      <cdr:nvSpPr>
        <cdr:cNvPr id="15" name="TextBox 46">
          <a:extLst xmlns:a="http://schemas.openxmlformats.org/drawingml/2006/main">
            <a:ext uri="{FF2B5EF4-FFF2-40B4-BE49-F238E27FC236}">
              <a16:creationId xmlns:a16="http://schemas.microsoft.com/office/drawing/2014/main" id="{1F53BAD8-D671-75CC-5BC5-D450CE66A9C2}"/>
            </a:ext>
          </a:extLst>
        </cdr:cNvPr>
        <cdr:cNvSpPr txBox="1"/>
      </cdr:nvSpPr>
      <cdr:spPr bwMode="auto">
        <a:xfrm xmlns:a="http://schemas.openxmlformats.org/drawingml/2006/main">
          <a:off x="4100653" y="439663"/>
          <a:ext cx="556023" cy="24622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txBody>
        <a:bodyPr xmlns:a="http://schemas.openxmlformats.org/drawingml/2006/main" vert="horz" wrap="square" lIns="0" tIns="0" rIns="0" bIns="0" numCol="1" rtlCol="0" anchor="ctr"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spcAft>
              <a:spcPts val="300"/>
            </a:spcAft>
            <a:buFontTx/>
            <a:buNone/>
          </a:pPr>
          <a:r>
            <a:rPr lang="en-US" sz="800" dirty="0">
              <a:solidFill>
                <a:schemeClr val="bg1"/>
              </a:solidFill>
              <a:ea typeface="Roboto" panose="02000000000000000000" pitchFamily="2" charset="0"/>
              <a:cs typeface="Roboto" panose="02000000000000000000" pitchFamily="2" charset="0"/>
            </a:rPr>
            <a:t>Text Reminder 2</a:t>
          </a:r>
        </a:p>
      </cdr:txBody>
    </cdr:sp>
  </cdr:relSizeAnchor>
</c:userShapes>
</file>

<file path=ppt/drawings/drawing2.xml><?xml version="1.0" encoding="utf-8"?>
<c:userShapes xmlns:c="http://schemas.openxmlformats.org/drawingml/2006/chart">
  <cdr:relSizeAnchor xmlns:cdr="http://schemas.openxmlformats.org/drawingml/2006/chartDrawing">
    <cdr:from>
      <cdr:x>0.11749</cdr:x>
      <cdr:y>0.04827</cdr:y>
    </cdr:from>
    <cdr:to>
      <cdr:x>0.34492</cdr:x>
      <cdr:y>0.84276</cdr:y>
    </cdr:to>
    <cdr:grpSp>
      <cdr:nvGrpSpPr>
        <cdr:cNvPr id="3" name="Group 2">
          <a:extLst xmlns:a="http://schemas.openxmlformats.org/drawingml/2006/main">
            <a:ext uri="{FF2B5EF4-FFF2-40B4-BE49-F238E27FC236}">
              <a16:creationId xmlns:a16="http://schemas.microsoft.com/office/drawing/2014/main" id="{DB7C2517-8305-4354-8937-062B66565981}"/>
            </a:ext>
          </a:extLst>
        </cdr:cNvPr>
        <cdr:cNvGrpSpPr/>
      </cdr:nvGrpSpPr>
      <cdr:grpSpPr>
        <a:xfrm xmlns:a="http://schemas.openxmlformats.org/drawingml/2006/main">
          <a:off x="932837" y="225685"/>
          <a:ext cx="1805728" cy="3714623"/>
          <a:chOff x="1168623" y="156757"/>
          <a:chExt cx="719774" cy="2580075"/>
        </a:xfrm>
      </cdr:grpSpPr>
      <cdr:cxnSp macro="">
        <cdr:nvCxnSpPr>
          <cdr:cNvPr id="4" name="Straight Connector 3">
            <a:extLst xmlns:a="http://schemas.openxmlformats.org/drawingml/2006/main">
              <a:ext uri="{FF2B5EF4-FFF2-40B4-BE49-F238E27FC236}">
                <a16:creationId xmlns:a16="http://schemas.microsoft.com/office/drawing/2014/main" id="{E660B4D7-1D78-7317-F9C3-3F0DF47F9B4C}"/>
              </a:ext>
            </a:extLst>
          </cdr:cNvPr>
          <cdr:cNvCxnSpPr/>
        </cdr:nvCxnSpPr>
        <cdr:spPr>
          <a:xfrm xmlns:a="http://schemas.openxmlformats.org/drawingml/2006/main">
            <a:off x="1168623" y="156757"/>
            <a:ext cx="0" cy="2578909"/>
          </a:xfrm>
          <a:prstGeom xmlns:a="http://schemas.openxmlformats.org/drawingml/2006/main" prst="line">
            <a:avLst/>
          </a:prstGeom>
          <a:ln xmlns:a="http://schemas.openxmlformats.org/drawingml/2006/main" w="19050">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9" name="Straight Connector 8">
            <a:extLst xmlns:a="http://schemas.openxmlformats.org/drawingml/2006/main">
              <a:ext uri="{FF2B5EF4-FFF2-40B4-BE49-F238E27FC236}">
                <a16:creationId xmlns:a16="http://schemas.microsoft.com/office/drawing/2014/main" id="{2A65C4D2-7A3F-EDC3-81D0-73CAAF273E2C}"/>
              </a:ext>
            </a:extLst>
          </cdr:cNvPr>
          <cdr:cNvCxnSpPr/>
        </cdr:nvCxnSpPr>
        <cdr:spPr>
          <a:xfrm xmlns:a="http://schemas.openxmlformats.org/drawingml/2006/main">
            <a:off x="1535288" y="334585"/>
            <a:ext cx="0" cy="2402247"/>
          </a:xfrm>
          <a:prstGeom xmlns:a="http://schemas.openxmlformats.org/drawingml/2006/main" prst="line">
            <a:avLst/>
          </a:prstGeom>
          <a:ln xmlns:a="http://schemas.openxmlformats.org/drawingml/2006/main" w="19050">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6" name="Straight Connector 15">
            <a:extLst xmlns:a="http://schemas.openxmlformats.org/drawingml/2006/main">
              <a:ext uri="{FF2B5EF4-FFF2-40B4-BE49-F238E27FC236}">
                <a16:creationId xmlns:a16="http://schemas.microsoft.com/office/drawing/2014/main" id="{88B15B7A-8D88-93E4-1D2D-741AAC88E5C0}"/>
              </a:ext>
            </a:extLst>
          </cdr:cNvPr>
          <cdr:cNvCxnSpPr/>
        </cdr:nvCxnSpPr>
        <cdr:spPr>
          <a:xfrm xmlns:a="http://schemas.openxmlformats.org/drawingml/2006/main">
            <a:off x="1888397" y="560682"/>
            <a:ext cx="0" cy="2172034"/>
          </a:xfrm>
          <a:prstGeom xmlns:a="http://schemas.openxmlformats.org/drawingml/2006/main" prst="line">
            <a:avLst/>
          </a:prstGeom>
          <a:ln xmlns:a="http://schemas.openxmlformats.org/drawingml/2006/main" w="19050">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9D62D2-4FF7-4081-A83B-E8E28CA861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230B40D9-353F-4D21-8B2D-131882DBD5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983532-1BCE-48AB-AB95-407FD3256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21B473-9148-4FC6-AA89-FBCDD7ADED90}" type="slidenum">
              <a:rPr lang="en-US" smtClean="0"/>
              <a:t>‹#›</a:t>
            </a:fld>
            <a:endParaRPr lang="en-US"/>
          </a:p>
        </p:txBody>
      </p:sp>
    </p:spTree>
    <p:extLst>
      <p:ext uri="{BB962C8B-B14F-4D97-AF65-F5344CB8AC3E}">
        <p14:creationId xmlns:p14="http://schemas.microsoft.com/office/powerpoint/2010/main" val="296679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BE13A-976B-4B80-A66F-769656254E9C}"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B2D78-A350-4F43-AD59-1BBA6D295473}" type="slidenum">
              <a:rPr lang="en-US" smtClean="0"/>
              <a:t>‹#›</a:t>
            </a:fld>
            <a:endParaRPr lang="en-US"/>
          </a:p>
        </p:txBody>
      </p:sp>
    </p:spTree>
    <p:extLst>
      <p:ext uri="{BB962C8B-B14F-4D97-AF65-F5344CB8AC3E}">
        <p14:creationId xmlns:p14="http://schemas.microsoft.com/office/powerpoint/2010/main" val="422632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B2D78-A350-4F43-AD59-1BBA6D295473}" type="slidenum">
              <a:rPr lang="en-US" smtClean="0"/>
              <a:t>1</a:t>
            </a:fld>
            <a:endParaRPr lang="en-US"/>
          </a:p>
        </p:txBody>
      </p:sp>
    </p:spTree>
    <p:extLst>
      <p:ext uri="{BB962C8B-B14F-4D97-AF65-F5344CB8AC3E}">
        <p14:creationId xmlns:p14="http://schemas.microsoft.com/office/powerpoint/2010/main" val="41875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we show completion rates of our two treatments groups on the Y-axis by week of data collection on the X-axis. What we see here is that the early text reminder – represented by that bolded orange line -, was somewhat more effective than the late reminder – represented by the bolded purple line - especially boosting completion early in the field period, those weeks 2-3 there.  </a:t>
            </a:r>
          </a:p>
        </p:txBody>
      </p:sp>
      <p:sp>
        <p:nvSpPr>
          <p:cNvPr id="4" name="Slide Number Placeholder 3"/>
          <p:cNvSpPr>
            <a:spLocks noGrp="1"/>
          </p:cNvSpPr>
          <p:nvPr>
            <p:ph type="sldNum" sz="quarter" idx="5"/>
          </p:nvPr>
        </p:nvSpPr>
        <p:spPr/>
        <p:txBody>
          <a:bodyPr/>
          <a:lstStyle/>
          <a:p>
            <a:fld id="{408B2D78-A350-4F43-AD59-1BBA6D295473}" type="slidenum">
              <a:rPr lang="en-US" smtClean="0"/>
              <a:t>10</a:t>
            </a:fld>
            <a:endParaRPr lang="en-US"/>
          </a:p>
        </p:txBody>
      </p:sp>
    </p:spTree>
    <p:extLst>
      <p:ext uri="{BB962C8B-B14F-4D97-AF65-F5344CB8AC3E}">
        <p14:creationId xmlns:p14="http://schemas.microsoft.com/office/powerpoint/2010/main" val="407590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next slide here we have the sequencing treatments among our *“Other Respondents.” Again, the white boxes represents the traditional mail-only contacting strategy for the Fishing survey. The grey, orange, and purple boxes represent the TEXT contacts that were added. </a:t>
            </a:r>
          </a:p>
          <a:p>
            <a:endParaRPr lang="en-US"/>
          </a:p>
          <a:p>
            <a:r>
              <a:rPr lang="en-US"/>
              <a:t>This design allows us to see the effects of a text </a:t>
            </a:r>
            <a:r>
              <a:rPr lang="en-US" b="1"/>
              <a:t>invitation</a:t>
            </a:r>
            <a:r>
              <a:rPr lang="en-US"/>
              <a:t> only – in the first row treatment group – compared to an early text </a:t>
            </a:r>
            <a:r>
              <a:rPr lang="en-US" b="1"/>
              <a:t>reminder</a:t>
            </a:r>
            <a:r>
              <a:rPr lang="en-US"/>
              <a:t> in the second treatment group and late text reminder in the third treatment group. </a:t>
            </a:r>
          </a:p>
          <a:p>
            <a:endParaRPr lang="en-US"/>
          </a:p>
        </p:txBody>
      </p:sp>
      <p:sp>
        <p:nvSpPr>
          <p:cNvPr id="4" name="Slide Number Placeholder 3"/>
          <p:cNvSpPr>
            <a:spLocks noGrp="1"/>
          </p:cNvSpPr>
          <p:nvPr>
            <p:ph type="sldNum" sz="quarter" idx="5"/>
          </p:nvPr>
        </p:nvSpPr>
        <p:spPr/>
        <p:txBody>
          <a:bodyPr/>
          <a:lstStyle/>
          <a:p>
            <a:fld id="{408B2D78-A350-4F43-AD59-1BBA6D295473}" type="slidenum">
              <a:rPr lang="en-US" smtClean="0"/>
              <a:t>11</a:t>
            </a:fld>
            <a:endParaRPr lang="en-US"/>
          </a:p>
        </p:txBody>
      </p:sp>
    </p:spTree>
    <p:extLst>
      <p:ext uri="{BB962C8B-B14F-4D97-AF65-F5344CB8AC3E}">
        <p14:creationId xmlns:p14="http://schemas.microsoft.com/office/powerpoint/2010/main" val="3097892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have our completion rates by our three “Other Respondents” treatment groups on the Y-axis with weeks of data collection on the X-axis. The two findings I want to point out on this slide is that the text invitation group in GREY saw an early boost in completion during week 1 compared to the other two treatment groups in orange and purple. And then similarly with our “Cooperative Respondents” groups, we saw that the early text reminder was somewhat more effective than the late text reminders – represented by the bolded orange line and bolded purple line, respectively. </a:t>
            </a:r>
          </a:p>
        </p:txBody>
      </p:sp>
      <p:sp>
        <p:nvSpPr>
          <p:cNvPr id="4" name="Slide Number Placeholder 3"/>
          <p:cNvSpPr>
            <a:spLocks noGrp="1"/>
          </p:cNvSpPr>
          <p:nvPr>
            <p:ph type="sldNum" sz="quarter" idx="5"/>
          </p:nvPr>
        </p:nvSpPr>
        <p:spPr/>
        <p:txBody>
          <a:bodyPr/>
          <a:lstStyle/>
          <a:p>
            <a:fld id="{408B2D78-A350-4F43-AD59-1BBA6D295473}" type="slidenum">
              <a:rPr lang="en-US" smtClean="0"/>
              <a:t>12</a:t>
            </a:fld>
            <a:endParaRPr lang="en-US"/>
          </a:p>
        </p:txBody>
      </p:sp>
    </p:spTree>
    <p:extLst>
      <p:ext uri="{BB962C8B-B14F-4D97-AF65-F5344CB8AC3E}">
        <p14:creationId xmlns:p14="http://schemas.microsoft.com/office/powerpoint/2010/main" val="144582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 I mentioned, in addition to completion rates, we also looked at other outcome measures. There weren’t many significant differences in other outcomes analyzed. One that I *will mention is that the early text reminder among Other Respondents was associated with significantly shorter response speeds, with the early text reminder group responding 5-to-8 days sooner than other treatment groups. </a:t>
            </a:r>
          </a:p>
          <a:p>
            <a:endParaRPr lang="en-US" dirty="0">
              <a:ea typeface="Calibri"/>
              <a:cs typeface="Calibri"/>
            </a:endParaRPr>
          </a:p>
          <a:p>
            <a:r>
              <a:rPr lang="en-US" dirty="0">
                <a:ea typeface="Calibri"/>
                <a:cs typeface="Calibri"/>
              </a:rPr>
              <a:t>In terms of the data quality indicators of response time and item nonresponse, there were no significant differences between treatment groups among Cooperative or Other Respondents. </a:t>
            </a:r>
          </a:p>
          <a:p>
            <a:endParaRPr lang="en-US" dirty="0">
              <a:ea typeface="Calibri"/>
              <a:cs typeface="Calibri"/>
            </a:endParaRPr>
          </a:p>
          <a:p>
            <a:r>
              <a:rPr lang="en-US" dirty="0">
                <a:ea typeface="Calibri"/>
                <a:cs typeface="Calibri"/>
              </a:rPr>
              <a:t>And then for sample representation, there were differences in demographics between Cooperative and Other respondents; *however, the sample representation was similar for the experimental groups within each. </a:t>
            </a:r>
          </a:p>
          <a:p>
            <a:endParaRPr lang="en-US" dirty="0">
              <a:ea typeface="Calibri"/>
              <a:cs typeface="Calibri"/>
            </a:endParaRPr>
          </a:p>
          <a:p>
            <a:r>
              <a:rPr lang="en-US" dirty="0">
                <a:ea typeface="Calibri"/>
                <a:cs typeface="Calibri"/>
              </a:rPr>
              <a:t>I also did want to mention that the </a:t>
            </a:r>
            <a:r>
              <a:rPr lang="en-US" sz="1800" dirty="0">
                <a:solidFill>
                  <a:srgbClr val="000000"/>
                </a:solidFill>
                <a:effectLst/>
                <a:latin typeface="Times New Roman" panose="02020603050405020304" pitchFamily="18" charset="0"/>
                <a:ea typeface="Times New Roman" panose="02020603050405020304" pitchFamily="18" charset="0"/>
              </a:rPr>
              <a:t>time of day the text messages were sent did not affect any of the outcome measures examined, so we chose not to focus on that here today.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08B2D78-A350-4F43-AD59-1BBA6D295473}" type="slidenum">
              <a:rPr lang="en-US" smtClean="0"/>
              <a:t>13</a:t>
            </a:fld>
            <a:endParaRPr lang="en-US"/>
          </a:p>
        </p:txBody>
      </p:sp>
    </p:spTree>
    <p:extLst>
      <p:ext uri="{BB962C8B-B14F-4D97-AF65-F5344CB8AC3E}">
        <p14:creationId xmlns:p14="http://schemas.microsoft.com/office/powerpoint/2010/main" val="1742320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for our Wave 3 experiments.</a:t>
            </a:r>
          </a:p>
          <a:p>
            <a:endParaRPr lang="en-US" dirty="0">
              <a:cs typeface="Calibri"/>
            </a:endParaRPr>
          </a:p>
        </p:txBody>
      </p:sp>
      <p:sp>
        <p:nvSpPr>
          <p:cNvPr id="4" name="Slide Number Placeholder 3"/>
          <p:cNvSpPr>
            <a:spLocks noGrp="1"/>
          </p:cNvSpPr>
          <p:nvPr>
            <p:ph type="sldNum" sz="quarter" idx="5"/>
          </p:nvPr>
        </p:nvSpPr>
        <p:spPr/>
        <p:txBody>
          <a:bodyPr/>
          <a:lstStyle/>
          <a:p>
            <a:fld id="{408B2D78-A350-4F43-AD59-1BBA6D295473}" type="slidenum">
              <a:rPr lang="en-US" smtClean="0"/>
              <a:t>14</a:t>
            </a:fld>
            <a:endParaRPr lang="en-US"/>
          </a:p>
        </p:txBody>
      </p:sp>
    </p:spTree>
    <p:extLst>
      <p:ext uri="{BB962C8B-B14F-4D97-AF65-F5344CB8AC3E}">
        <p14:creationId xmlns:p14="http://schemas.microsoft.com/office/powerpoint/2010/main" val="100300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sequencing of contacts for Wave 3 “cooperative respondent” (or “text friendly”) treatment groups. Again, the “white” boxes represent the original contacting protocol. The grey, orange, and blue boxes represents the NEW TEXT AND EMAIL contacts we added in this wave.  </a:t>
            </a:r>
            <a:endParaRPr lang="en-US" dirty="0">
              <a:cs typeface="Calibri"/>
            </a:endParaRPr>
          </a:p>
          <a:p>
            <a:endParaRPr lang="en-US" dirty="0">
              <a:cs typeface="Calibri"/>
            </a:endParaRPr>
          </a:p>
          <a:p>
            <a:r>
              <a:rPr lang="en-US" dirty="0">
                <a:cs typeface="Calibri"/>
              </a:rPr>
              <a:t>All COOPERATIVE RESPONDENTS received a text invitation (as these were all text friendly respondents)</a:t>
            </a:r>
            <a:endParaRPr lang="en-US" dirty="0">
              <a:ea typeface="Calibri"/>
              <a:cs typeface="Calibri"/>
            </a:endParaRPr>
          </a:p>
          <a:p>
            <a:r>
              <a:rPr lang="en-US" dirty="0">
                <a:cs typeface="Calibri"/>
              </a:rPr>
              <a:t>They differ in the type of reminders sent.</a:t>
            </a:r>
            <a:endParaRPr lang="en-US" dirty="0">
              <a:ea typeface="Calibri"/>
              <a:cs typeface="Calibri"/>
            </a:endParaRPr>
          </a:p>
          <a:p>
            <a:r>
              <a:rPr lang="en-US" dirty="0">
                <a:cs typeface="Calibri"/>
              </a:rPr>
              <a:t>For the first group pictured – the One Text Reminder group - we added a text reminder right after the letter mailing.</a:t>
            </a:r>
            <a:endParaRPr lang="en-US" dirty="0">
              <a:ea typeface="Calibri"/>
              <a:cs typeface="Calibri"/>
            </a:endParaRPr>
          </a:p>
          <a:p>
            <a:r>
              <a:rPr lang="en-US" dirty="0">
                <a:cs typeface="Calibri"/>
              </a:rPr>
              <a:t>For the second group – the Two Text Reminders group - we added the same text reminder and also replaced the last postcard reminder with a text reminder.</a:t>
            </a:r>
            <a:endParaRPr lang="en-US" dirty="0"/>
          </a:p>
          <a:p>
            <a:r>
              <a:rPr lang="en-US" dirty="0">
                <a:cs typeface="Calibri"/>
              </a:rPr>
              <a:t>For the third group – the One Email Reminder group -  we inserted an email reminder (instead of a text reminder)</a:t>
            </a:r>
            <a:endParaRPr lang="en-US" dirty="0">
              <a:ea typeface="Calibri"/>
              <a:cs typeface="Calibri"/>
            </a:endParaRPr>
          </a:p>
          <a:p>
            <a:endParaRPr lang="en-US" dirty="0">
              <a:cs typeface="Calibri"/>
            </a:endParaRPr>
          </a:p>
          <a:p>
            <a:r>
              <a:rPr lang="en-US" dirty="0">
                <a:cs typeface="Calibri"/>
              </a:rPr>
              <a:t>This design allowed us to compare the effectiveness of adding 1 vs. 2 text reminders, as well  a text vs. email reminder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08B2D78-A350-4F43-AD59-1BBA6D295473}" type="slidenum">
              <a:rPr lang="en-US" smtClean="0"/>
              <a:t>15</a:t>
            </a:fld>
            <a:endParaRPr lang="en-US"/>
          </a:p>
        </p:txBody>
      </p:sp>
    </p:spTree>
    <p:extLst>
      <p:ext uri="{BB962C8B-B14F-4D97-AF65-F5344CB8AC3E}">
        <p14:creationId xmlns:p14="http://schemas.microsoft.com/office/powerpoint/2010/main" val="55530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you can see the completion rates among these Cooperative Respondents. Each treatment group is a different style line. And the contacts are shown by vertical lines, with the dotted gray lines signifying mail contacts. </a:t>
            </a:r>
          </a:p>
          <a:p>
            <a:endParaRPr lang="en-US"/>
          </a:p>
          <a:p>
            <a:r>
              <a:rPr lang="en-US"/>
              <a:t>We found, somewhat surprisingly, that one text reminder (the solid black line) was more effective than two text reminders (the orange dashed line)</a:t>
            </a:r>
          </a:p>
        </p:txBody>
      </p:sp>
      <p:sp>
        <p:nvSpPr>
          <p:cNvPr id="4" name="Slide Number Placeholder 3"/>
          <p:cNvSpPr>
            <a:spLocks noGrp="1"/>
          </p:cNvSpPr>
          <p:nvPr>
            <p:ph type="sldNum" sz="quarter" idx="5"/>
          </p:nvPr>
        </p:nvSpPr>
        <p:spPr/>
        <p:txBody>
          <a:bodyPr/>
          <a:lstStyle/>
          <a:p>
            <a:fld id="{408B2D78-A350-4F43-AD59-1BBA6D295473}" type="slidenum">
              <a:rPr lang="en-US" smtClean="0"/>
              <a:t>16</a:t>
            </a:fld>
            <a:endParaRPr lang="en-US"/>
          </a:p>
        </p:txBody>
      </p:sp>
    </p:spTree>
    <p:extLst>
      <p:ext uri="{BB962C8B-B14F-4D97-AF65-F5344CB8AC3E}">
        <p14:creationId xmlns:p14="http://schemas.microsoft.com/office/powerpoint/2010/main" val="43913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cs typeface="Calibri"/>
              </a:rPr>
              <a:t>Now we’ll look at our other type of respondent - the “Other” Respondents (or those who were not text-friendly). For this group, we sent email invitations rather than text message invitations.</a:t>
            </a:r>
          </a:p>
          <a:p>
            <a:endParaRPr lang="en-US" sz="1100">
              <a:ea typeface="Calibri" panose="020F0502020204030204"/>
              <a:cs typeface="Calibri"/>
            </a:endParaRPr>
          </a:p>
          <a:p>
            <a:r>
              <a:rPr lang="en-US" sz="1100">
                <a:ea typeface="Calibri" panose="020F0502020204030204"/>
                <a:cs typeface="Calibri"/>
              </a:rPr>
              <a:t>For the first treatment group pictured – the Email Invite and Email Reminder group – we added an email invitation before the letter invitation, and added an email reminder. </a:t>
            </a:r>
          </a:p>
          <a:p>
            <a:r>
              <a:rPr lang="en-US" sz="1100">
                <a:ea typeface="Calibri" panose="020F0502020204030204"/>
                <a:cs typeface="Calibri"/>
              </a:rPr>
              <a:t>For the second group – The Email Invite and Text Reminder group - we tried a text reminder instead of an email reminder</a:t>
            </a:r>
          </a:p>
          <a:p>
            <a:endParaRPr lang="en-US" sz="1100"/>
          </a:p>
          <a:p>
            <a:r>
              <a:rPr lang="en-US" sz="1100"/>
              <a:t>==</a:t>
            </a:r>
          </a:p>
          <a:p>
            <a:r>
              <a:rPr lang="en-US" sz="1100">
                <a:solidFill>
                  <a:schemeClr val="accent5"/>
                </a:solidFill>
              </a:rPr>
              <a:t>All emails we’re going to talk about today are high quality emails – the respondent provided the same email for screening and incentive payment in a prior wave. </a:t>
            </a:r>
          </a:p>
          <a:p>
            <a:r>
              <a:rPr lang="en-US" sz="1100">
                <a:solidFill>
                  <a:schemeClr val="accent5"/>
                </a:solidFill>
                <a:ea typeface="Calibri" panose="020F0502020204030204"/>
                <a:cs typeface="Calibri"/>
              </a:rPr>
              <a:t>We had a sixth experimental condition that we are not going to focus on today – this was a version of the Email Invite and Text Reminder condition using low quality email addresses, emails which did not match. We did this to see if the quality of the email address had an impact. We did not see any interesting differences so we’re not including it today.</a:t>
            </a:r>
            <a:endParaRPr lang="en-US" sz="1100">
              <a:solidFill>
                <a:schemeClr val="accent5"/>
              </a:solidFill>
              <a:cs typeface="Calibri"/>
            </a:endParaRPr>
          </a:p>
        </p:txBody>
      </p:sp>
      <p:sp>
        <p:nvSpPr>
          <p:cNvPr id="4" name="Slide Number Placeholder 3"/>
          <p:cNvSpPr>
            <a:spLocks noGrp="1"/>
          </p:cNvSpPr>
          <p:nvPr>
            <p:ph type="sldNum" sz="quarter" idx="5"/>
          </p:nvPr>
        </p:nvSpPr>
        <p:spPr/>
        <p:txBody>
          <a:bodyPr/>
          <a:lstStyle/>
          <a:p>
            <a:fld id="{408B2D78-A350-4F43-AD59-1BBA6D295473}" type="slidenum">
              <a:rPr lang="en-US" smtClean="0"/>
              <a:t>17</a:t>
            </a:fld>
            <a:endParaRPr lang="en-US"/>
          </a:p>
        </p:txBody>
      </p:sp>
    </p:spTree>
    <p:extLst>
      <p:ext uri="{BB962C8B-B14F-4D97-AF65-F5344CB8AC3E}">
        <p14:creationId xmlns:p14="http://schemas.microsoft.com/office/powerpoint/2010/main" val="3201858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you can see the completion rates among the Other Respondents. We did not see a real difference in completion rate between the group that got an email reminder (the green dashed line) and the group that got a text reminder (the dotted orange line)</a:t>
            </a:r>
          </a:p>
          <a:p>
            <a:endParaRPr lang="en-US"/>
          </a:p>
        </p:txBody>
      </p:sp>
      <p:sp>
        <p:nvSpPr>
          <p:cNvPr id="4" name="Slide Number Placeholder 3"/>
          <p:cNvSpPr>
            <a:spLocks noGrp="1"/>
          </p:cNvSpPr>
          <p:nvPr>
            <p:ph type="sldNum" sz="quarter" idx="5"/>
          </p:nvPr>
        </p:nvSpPr>
        <p:spPr/>
        <p:txBody>
          <a:bodyPr/>
          <a:lstStyle/>
          <a:p>
            <a:fld id="{408B2D78-A350-4F43-AD59-1BBA6D295473}" type="slidenum">
              <a:rPr lang="en-US" smtClean="0"/>
              <a:t>18</a:t>
            </a:fld>
            <a:endParaRPr lang="en-US"/>
          </a:p>
        </p:txBody>
      </p:sp>
    </p:spTree>
    <p:extLst>
      <p:ext uri="{BB962C8B-B14F-4D97-AF65-F5344CB8AC3E}">
        <p14:creationId xmlns:p14="http://schemas.microsoft.com/office/powerpoint/2010/main" val="2775069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663AD-2FA2-8DA6-6AD1-03159222F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F60453-92BE-0DCC-B158-648C75B4B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309A4-DAED-3993-6F2F-5301A05BA869}"/>
              </a:ext>
            </a:extLst>
          </p:cNvPr>
          <p:cNvSpPr>
            <a:spLocks noGrp="1"/>
          </p:cNvSpPr>
          <p:nvPr>
            <p:ph type="body" idx="1"/>
          </p:nvPr>
        </p:nvSpPr>
        <p:spPr/>
        <p:txBody>
          <a:bodyPr/>
          <a:lstStyle/>
          <a:p>
            <a:pPr>
              <a:defRPr/>
            </a:pPr>
            <a:r>
              <a:rPr lang="en-US" dirty="0"/>
              <a:t>While we didn’t see much in the way of a difference in completion rates overall, we did find something interesting when looking at the mode of completion. </a:t>
            </a:r>
          </a:p>
          <a:p>
            <a:pPr>
              <a:defRPr/>
            </a:pPr>
            <a:endParaRPr lang="en-US" dirty="0"/>
          </a:p>
          <a:p>
            <a:pPr>
              <a:defRPr/>
            </a:pPr>
            <a:r>
              <a:rPr lang="en-US" dirty="0"/>
              <a:t>Here you can see web respondents for each of our treatment groups. The dark green represents the proportion that completed via smartphone. The light green represents those that completed via another web mode. </a:t>
            </a:r>
          </a:p>
          <a:p>
            <a:pPr>
              <a:defRPr/>
            </a:pPr>
            <a:endParaRPr lang="en-US" dirty="0"/>
          </a:p>
          <a:p>
            <a:pPr>
              <a:defRPr/>
            </a:pPr>
            <a:r>
              <a:rPr lang="en-US" dirty="0"/>
              <a:t>What we found is that those who received text messages were more likely to complete the web survey via smartphone. For other respondents (those who got email invitations), we see a more balanced mix of smartphone and other web completes. </a:t>
            </a:r>
            <a:endParaRPr lang="en-US" dirty="0">
              <a:cs typeface="Calibri" panose="020F0502020204030204"/>
            </a:endParaRPr>
          </a:p>
          <a:p>
            <a:pPr>
              <a:defRPr/>
            </a:pPr>
            <a:endParaRPr lang="en-US" dirty="0"/>
          </a:p>
          <a:p>
            <a:pPr>
              <a:defRPr/>
            </a:pPr>
            <a:r>
              <a:rPr lang="en-US" dirty="0"/>
              <a:t>However it is also worth noting that the Other Respondents were by definition not as text-friendly, so that could be part of what is going on here. </a:t>
            </a:r>
            <a:endParaRPr lang="en-US" dirty="0">
              <a:cs typeface="Calibri"/>
            </a:endParaRPr>
          </a:p>
          <a:p>
            <a:pPr marL="0" lvl="1">
              <a:spcBef>
                <a:spcPts val="600"/>
              </a:spcBef>
              <a:spcAft>
                <a:spcPts val="600"/>
              </a:spcAft>
              <a:buSzPct val="100000"/>
            </a:pPr>
            <a:endParaRPr lang="en-US" sz="1200" dirty="0"/>
          </a:p>
        </p:txBody>
      </p:sp>
      <p:sp>
        <p:nvSpPr>
          <p:cNvPr id="4" name="Slide Number Placeholder 3">
            <a:extLst>
              <a:ext uri="{FF2B5EF4-FFF2-40B4-BE49-F238E27FC236}">
                <a16:creationId xmlns:a16="http://schemas.microsoft.com/office/drawing/2014/main" id="{88BC57F6-56B0-AE62-5431-A47970E6223B}"/>
              </a:ext>
            </a:extLst>
          </p:cNvPr>
          <p:cNvSpPr>
            <a:spLocks noGrp="1"/>
          </p:cNvSpPr>
          <p:nvPr>
            <p:ph type="sldNum" sz="quarter" idx="5"/>
          </p:nvPr>
        </p:nvSpPr>
        <p:spPr/>
        <p:txBody>
          <a:bodyPr/>
          <a:lstStyle/>
          <a:p>
            <a:fld id="{408B2D78-A350-4F43-AD59-1BBA6D295473}" type="slidenum">
              <a:rPr lang="en-US" smtClean="0"/>
              <a:t>19</a:t>
            </a:fld>
            <a:endParaRPr lang="en-US"/>
          </a:p>
        </p:txBody>
      </p:sp>
    </p:spTree>
    <p:extLst>
      <p:ext uri="{BB962C8B-B14F-4D97-AF65-F5344CB8AC3E}">
        <p14:creationId xmlns:p14="http://schemas.microsoft.com/office/powerpoint/2010/main" val="98593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start by giving some background on the study our experiments were conducted on. I’ll then touch on our Wave 2 experiments where we tested sending an early versus late text reminder. Next, in the Wave 3 experiments, I’ll share the findings of using text, email, or postcard reminders. Finally, I’ll go over some conclusions from this work. </a:t>
            </a:r>
          </a:p>
        </p:txBody>
      </p:sp>
      <p:sp>
        <p:nvSpPr>
          <p:cNvPr id="4" name="Slide Number Placeholder 3"/>
          <p:cNvSpPr>
            <a:spLocks noGrp="1"/>
          </p:cNvSpPr>
          <p:nvPr>
            <p:ph type="sldNum" sz="quarter" idx="5"/>
          </p:nvPr>
        </p:nvSpPr>
        <p:spPr/>
        <p:txBody>
          <a:bodyPr/>
          <a:lstStyle/>
          <a:p>
            <a:fld id="{408B2D78-A350-4F43-AD59-1BBA6D295473}" type="slidenum">
              <a:rPr lang="en-US" smtClean="0"/>
              <a:t>2</a:t>
            </a:fld>
            <a:endParaRPr lang="en-US"/>
          </a:p>
        </p:txBody>
      </p:sp>
    </p:spTree>
    <p:extLst>
      <p:ext uri="{BB962C8B-B14F-4D97-AF65-F5344CB8AC3E}">
        <p14:creationId xmlns:p14="http://schemas.microsoft.com/office/powerpoint/2010/main" val="442364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Beyond completion rates, we found little in terms of significant differences for the other outcome measures.</a:t>
            </a:r>
            <a:endParaRPr lang="en-US" dirty="0"/>
          </a:p>
          <a:p>
            <a:endParaRPr lang="en-US" dirty="0"/>
          </a:p>
          <a:p>
            <a:r>
              <a:rPr lang="en-US" b="1" dirty="0">
                <a:cs typeface="Calibri"/>
              </a:rPr>
              <a:t>Response Time:</a:t>
            </a:r>
          </a:p>
          <a:p>
            <a:r>
              <a:rPr lang="en-US" dirty="0"/>
              <a:t>For Other Respondents, text reminders led to earlier completion than emails (13 vs. 15 days). However, emails went out 11 days later than texts, which may have impacted results. </a:t>
            </a:r>
            <a:endParaRPr lang="en-US" dirty="0">
              <a:cs typeface="Calibri"/>
            </a:endParaRPr>
          </a:p>
          <a:p>
            <a:r>
              <a:rPr lang="en-US" dirty="0"/>
              <a:t>No significant differences for Cooperative Respondents (our Text-friendly respondents). </a:t>
            </a:r>
            <a:endParaRPr lang="en-US" dirty="0">
              <a:cs typeface="Calibri"/>
            </a:endParaRPr>
          </a:p>
          <a:p>
            <a:endParaRPr lang="en-US" b="1" dirty="0"/>
          </a:p>
          <a:p>
            <a:r>
              <a:rPr lang="en-US" b="1" dirty="0"/>
              <a:t>Data Quality</a:t>
            </a:r>
            <a:endParaRPr lang="en-US" dirty="0"/>
          </a:p>
          <a:p>
            <a:r>
              <a:rPr lang="en-US" dirty="0"/>
              <a:t>For Cooperative Respondents, those who received only one reminder text had quicker web response times than those who received two text reminders (10 vs. 11 min). </a:t>
            </a:r>
            <a:endParaRPr lang="en-US" dirty="0">
              <a:cs typeface="Calibri" panose="020F0502020204030204"/>
            </a:endParaRPr>
          </a:p>
          <a:p>
            <a:r>
              <a:rPr lang="en-US" dirty="0"/>
              <a:t>No significant differences for Other Respondents.</a:t>
            </a:r>
            <a:endParaRPr lang="en-US" dirty="0">
              <a:cs typeface="Calibri"/>
            </a:endParaRPr>
          </a:p>
          <a:p>
            <a:r>
              <a:rPr lang="en-US" dirty="0"/>
              <a:t>No significant differences for item nonresponse.</a:t>
            </a:r>
            <a:endParaRPr lang="en-US" dirty="0">
              <a:cs typeface="Calibri"/>
            </a:endParaRPr>
          </a:p>
          <a:p>
            <a:endParaRPr lang="en-US" b="1" dirty="0"/>
          </a:p>
          <a:p>
            <a:r>
              <a:rPr lang="en-US" b="1" dirty="0"/>
              <a:t>Sample Representation</a:t>
            </a:r>
            <a:endParaRPr lang="en-US" dirty="0"/>
          </a:p>
          <a:p>
            <a:r>
              <a:rPr lang="en-US" dirty="0"/>
              <a:t>Minimal demographic differences which did not affect survey results.</a:t>
            </a:r>
            <a:endParaRPr lang="en-US" dirty="0">
              <a:cs typeface="Calibri"/>
            </a:endParaRPr>
          </a:p>
        </p:txBody>
      </p:sp>
      <p:sp>
        <p:nvSpPr>
          <p:cNvPr id="4" name="Slide Number Placeholder 3"/>
          <p:cNvSpPr>
            <a:spLocks noGrp="1"/>
          </p:cNvSpPr>
          <p:nvPr>
            <p:ph type="sldNum" sz="quarter" idx="5"/>
          </p:nvPr>
        </p:nvSpPr>
        <p:spPr/>
        <p:txBody>
          <a:bodyPr/>
          <a:lstStyle/>
          <a:p>
            <a:fld id="{408B2D78-A350-4F43-AD59-1BBA6D295473}" type="slidenum">
              <a:rPr lang="en-US" smtClean="0"/>
              <a:t>20</a:t>
            </a:fld>
            <a:endParaRPr lang="en-US"/>
          </a:p>
        </p:txBody>
      </p:sp>
    </p:spTree>
    <p:extLst>
      <p:ext uri="{BB962C8B-B14F-4D97-AF65-F5344CB8AC3E}">
        <p14:creationId xmlns:p14="http://schemas.microsoft.com/office/powerpoint/2010/main" val="1900630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general conclusions of our experiments on the fishing survey.</a:t>
            </a:r>
          </a:p>
        </p:txBody>
      </p:sp>
      <p:sp>
        <p:nvSpPr>
          <p:cNvPr id="4" name="Slide Number Placeholder 3"/>
          <p:cNvSpPr>
            <a:spLocks noGrp="1"/>
          </p:cNvSpPr>
          <p:nvPr>
            <p:ph type="sldNum" sz="quarter" idx="5"/>
          </p:nvPr>
        </p:nvSpPr>
        <p:spPr/>
        <p:txBody>
          <a:bodyPr/>
          <a:lstStyle/>
          <a:p>
            <a:fld id="{408B2D78-A350-4F43-AD59-1BBA6D295473}" type="slidenum">
              <a:rPr lang="en-US" smtClean="0"/>
              <a:t>21</a:t>
            </a:fld>
            <a:endParaRPr lang="en-US"/>
          </a:p>
        </p:txBody>
      </p:sp>
    </p:spTree>
    <p:extLst>
      <p:ext uri="{BB962C8B-B14F-4D97-AF65-F5344CB8AC3E}">
        <p14:creationId xmlns:p14="http://schemas.microsoft.com/office/powerpoint/2010/main" val="3367738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Looking across these experiments, we see that both texting and emailing are likely to play a key role in contact strategies for mixed-mode surveys, especially those with short field periods.</a:t>
            </a:r>
          </a:p>
          <a:p>
            <a:endParaRPr lang="en-US" sz="1000" dirty="0"/>
          </a:p>
          <a:p>
            <a:r>
              <a:rPr lang="en-US" sz="1000" b="1" dirty="0"/>
              <a:t>Text Sequencing:</a:t>
            </a:r>
          </a:p>
          <a:p>
            <a:r>
              <a:rPr lang="en-US" sz="1000" dirty="0"/>
              <a:t>Text reminders may be more effective than text invites </a:t>
            </a:r>
          </a:p>
          <a:p>
            <a:r>
              <a:rPr lang="en-US" sz="1000" dirty="0"/>
              <a:t>An early text reminder was more effective than a late text reminder, shortening response time and raising completion early</a:t>
            </a:r>
          </a:p>
          <a:p>
            <a:endParaRPr lang="en-US" sz="1000" dirty="0"/>
          </a:p>
          <a:p>
            <a:r>
              <a:rPr lang="en-US" sz="1000" b="1" dirty="0"/>
              <a:t>Time of Day</a:t>
            </a:r>
          </a:p>
          <a:p>
            <a:r>
              <a:rPr lang="en-US" sz="1000" dirty="0"/>
              <a:t>We found time of day did not have a significant impact on the outcome measures </a:t>
            </a:r>
          </a:p>
          <a:p>
            <a:endParaRPr lang="en-US" sz="1000" dirty="0"/>
          </a:p>
          <a:p>
            <a:r>
              <a:rPr lang="en-US" sz="1000" b="1" dirty="0"/>
              <a:t>When comparing Text &amp; Postcard Reminders, </a:t>
            </a:r>
            <a:r>
              <a:rPr lang="en-US" sz="1000" dirty="0"/>
              <a:t>we saw that sending 1 reminder text and 2 reminder postcards resulted in higher completion rates than 2 text reminders and only 1 postcard</a:t>
            </a:r>
          </a:p>
          <a:p>
            <a:endParaRPr lang="en-US" sz="1000" dirty="0"/>
          </a:p>
          <a:p>
            <a:r>
              <a:rPr lang="en-US" sz="1000" b="1" dirty="0"/>
              <a:t>When comparing Email &amp; Text Reminders</a:t>
            </a:r>
            <a:r>
              <a:rPr lang="en-US" sz="1000" dirty="0"/>
              <a:t>, we did not see a significant difference from using email or text reminders following an initial email invitation. </a:t>
            </a:r>
          </a:p>
          <a:p>
            <a:endParaRPr lang="en-US" sz="1000" dirty="0"/>
          </a:p>
          <a:p>
            <a:r>
              <a:rPr lang="en-US" sz="1000" b="1" dirty="0"/>
              <a:t>When comparing Text &amp; Email Invitations</a:t>
            </a:r>
            <a:r>
              <a:rPr lang="en-US" sz="1000" dirty="0"/>
              <a:t>, we found that text invitations resulted in more completes via smartphone (as opposed to other web completes).</a:t>
            </a:r>
          </a:p>
          <a:p>
            <a:endParaRPr lang="en-US" sz="1000" dirty="0"/>
          </a:p>
        </p:txBody>
      </p:sp>
      <p:sp>
        <p:nvSpPr>
          <p:cNvPr id="4" name="Slide Number Placeholder 3"/>
          <p:cNvSpPr>
            <a:spLocks noGrp="1"/>
          </p:cNvSpPr>
          <p:nvPr>
            <p:ph type="sldNum" sz="quarter" idx="5"/>
          </p:nvPr>
        </p:nvSpPr>
        <p:spPr/>
        <p:txBody>
          <a:bodyPr/>
          <a:lstStyle/>
          <a:p>
            <a:fld id="{408B2D78-A350-4F43-AD59-1BBA6D295473}" type="slidenum">
              <a:rPr lang="en-US" smtClean="0"/>
              <a:t>22</a:t>
            </a:fld>
            <a:endParaRPr lang="en-US"/>
          </a:p>
        </p:txBody>
      </p:sp>
    </p:spTree>
    <p:extLst>
      <p:ext uri="{BB962C8B-B14F-4D97-AF65-F5344CB8AC3E}">
        <p14:creationId xmlns:p14="http://schemas.microsoft.com/office/powerpoint/2010/main" val="2356335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B2D78-A350-4F43-AD59-1BBA6D295473}" type="slidenum">
              <a:rPr lang="en-US" smtClean="0"/>
              <a:t>23</a:t>
            </a:fld>
            <a:endParaRPr lang="en-US"/>
          </a:p>
        </p:txBody>
      </p:sp>
    </p:spTree>
    <p:extLst>
      <p:ext uri="{BB962C8B-B14F-4D97-AF65-F5344CB8AC3E}">
        <p14:creationId xmlns:p14="http://schemas.microsoft.com/office/powerpoint/2010/main" val="3522060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cs typeface="Calibri"/>
              </a:rPr>
              <a:t>The Other Respondents (Those who were not text-friendly) received email invitations rather than text message invitations. </a:t>
            </a:r>
          </a:p>
          <a:p>
            <a:endParaRPr lang="en-US" sz="1100" dirty="0">
              <a:ea typeface="Calibri" panose="020F0502020204030204"/>
              <a:cs typeface="Calibri"/>
            </a:endParaRPr>
          </a:p>
          <a:p>
            <a:r>
              <a:rPr lang="en-US" sz="1100" dirty="0">
                <a:ea typeface="Calibri" panose="020F0502020204030204"/>
                <a:cs typeface="Calibri"/>
              </a:rPr>
              <a:t>Before I describe these 3 groups, I want to just share a note about the quality of email addresses. </a:t>
            </a:r>
          </a:p>
          <a:p>
            <a:r>
              <a:rPr lang="en-US" sz="1100" dirty="0">
                <a:ea typeface="Calibri" panose="020F0502020204030204"/>
                <a:cs typeface="Calibri"/>
              </a:rPr>
              <a:t>In the Wave 3 experiments, we further tested whether the quality of an email address had an impact. </a:t>
            </a:r>
          </a:p>
          <a:p>
            <a:r>
              <a:rPr lang="en-US" sz="1100" dirty="0">
                <a:ea typeface="Calibri" panose="020F0502020204030204"/>
                <a:cs typeface="Calibri"/>
              </a:rPr>
              <a:t>To do this, we first reviewed the email addresses provided by respondents and separated them into high quality emails and low quality emails. </a:t>
            </a:r>
          </a:p>
          <a:p>
            <a:pPr marL="171450" indent="-171450">
              <a:buFont typeface="Arial" panose="020B0604020202020204" pitchFamily="34" charset="0"/>
              <a:buChar char="•"/>
            </a:pPr>
            <a:r>
              <a:rPr lang="en-US" sz="1100" dirty="0"/>
              <a:t>A high quality email was one the respondent provided both during screening and later for incentive payment. </a:t>
            </a:r>
          </a:p>
          <a:p>
            <a:pPr marL="171450" indent="-171450">
              <a:buFont typeface="Arial" panose="020B0604020202020204" pitchFamily="34" charset="0"/>
              <a:buChar char="•"/>
            </a:pPr>
            <a:r>
              <a:rPr lang="en-US" sz="1100" dirty="0"/>
              <a:t>Low quality were all others. Two of our 3 groups here used high quality emails.</a:t>
            </a:r>
            <a:endParaRPr lang="en-US" sz="1100" dirty="0">
              <a:ea typeface="Calibri" panose="020F0502020204030204"/>
              <a:cs typeface="Calibri"/>
            </a:endParaRPr>
          </a:p>
          <a:p>
            <a:endParaRPr lang="en-US" sz="1100" dirty="0">
              <a:ea typeface="Calibri" panose="020F0502020204030204"/>
              <a:cs typeface="Calibri"/>
            </a:endParaRPr>
          </a:p>
          <a:p>
            <a:r>
              <a:rPr lang="en-US" sz="1100" dirty="0">
                <a:ea typeface="Calibri" panose="020F0502020204030204"/>
                <a:cs typeface="Calibri"/>
              </a:rPr>
              <a:t>So with that, I will describe the treatment groups -- </a:t>
            </a:r>
          </a:p>
          <a:p>
            <a:endParaRPr lang="en-US" sz="1100" dirty="0">
              <a:ea typeface="Calibri" panose="020F0502020204030204"/>
              <a:cs typeface="Calibri"/>
            </a:endParaRPr>
          </a:p>
          <a:p>
            <a:r>
              <a:rPr lang="en-US" sz="1100" dirty="0">
                <a:ea typeface="Calibri" panose="020F0502020204030204"/>
                <a:cs typeface="Calibri"/>
              </a:rPr>
              <a:t>For the first treatment group pictured – the High Quality Email Invite and Email Reminder group – we added an email invitation before the letter invitation, and added an email reminder. </a:t>
            </a:r>
          </a:p>
          <a:p>
            <a:r>
              <a:rPr lang="en-US" sz="1100" dirty="0">
                <a:ea typeface="Calibri" panose="020F0502020204030204"/>
                <a:cs typeface="Calibri"/>
              </a:rPr>
              <a:t>For the second and third treatment groups pictured – the Email Invite and Text Reminder groups – we added the email invitation and a text reminder (instead of the email reminder). </a:t>
            </a:r>
          </a:p>
          <a:p>
            <a:r>
              <a:rPr lang="en-US" sz="1100" dirty="0">
                <a:ea typeface="Calibri" panose="020F0502020204030204"/>
                <a:cs typeface="Calibri"/>
              </a:rPr>
              <a:t>The only difference between groups 2 and 3 here is that group 2 is a high quality email and the last one is a low quality email. </a:t>
            </a:r>
            <a:endParaRPr lang="en-US" sz="1100" dirty="0">
              <a:cs typeface="Calibri" panose="020F0502020204030204"/>
            </a:endParaRPr>
          </a:p>
          <a:p>
            <a:endParaRPr lang="en-US" sz="1100" dirty="0"/>
          </a:p>
          <a:p>
            <a:r>
              <a:rPr lang="en-US" sz="1100" dirty="0"/>
              <a:t>This design allowed us to compare the effectiveness text reminders vs. email reminders, and whether the quality of the email address matters.</a:t>
            </a:r>
            <a:endParaRPr lang="en-US" sz="1100" dirty="0">
              <a:cs typeface="Calibri"/>
            </a:endParaRPr>
          </a:p>
        </p:txBody>
      </p:sp>
      <p:sp>
        <p:nvSpPr>
          <p:cNvPr id="4" name="Slide Number Placeholder 3"/>
          <p:cNvSpPr>
            <a:spLocks noGrp="1"/>
          </p:cNvSpPr>
          <p:nvPr>
            <p:ph type="sldNum" sz="quarter" idx="5"/>
          </p:nvPr>
        </p:nvSpPr>
        <p:spPr/>
        <p:txBody>
          <a:bodyPr/>
          <a:lstStyle/>
          <a:p>
            <a:fld id="{408B2D78-A350-4F43-AD59-1BBA6D295473}" type="slidenum">
              <a:rPr lang="en-US" smtClean="0"/>
              <a:t>25</a:t>
            </a:fld>
            <a:endParaRPr lang="en-US"/>
          </a:p>
        </p:txBody>
      </p:sp>
    </p:spTree>
    <p:extLst>
      <p:ext uri="{BB962C8B-B14F-4D97-AF65-F5344CB8AC3E}">
        <p14:creationId xmlns:p14="http://schemas.microsoft.com/office/powerpoint/2010/main" val="2620364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Times New Roman"/>
                <a:cs typeface="Times New Roman"/>
              </a:rPr>
              <a:t>So what did we find? </a:t>
            </a:r>
            <a:endParaRPr lang="en-US" dirty="0"/>
          </a:p>
          <a:p>
            <a:endParaRPr lang="en-US" dirty="0">
              <a:solidFill>
                <a:srgbClr val="000000"/>
              </a:solidFill>
              <a:latin typeface="Times New Roman"/>
              <a:cs typeface="Times New Roman"/>
            </a:endParaRPr>
          </a:p>
          <a:p>
            <a:r>
              <a:rPr lang="en-US" dirty="0">
                <a:solidFill>
                  <a:srgbClr val="000000"/>
                </a:solidFill>
                <a:latin typeface="Times New Roman"/>
                <a:cs typeface="Times New Roman"/>
              </a:rPr>
              <a:t>For the cooperative respondents (our text-friendly respondents), we found, somewhat surprisingly, that 1 text reminder and 2 postcards led to a higher completion rate than 2 text reminders and 1 postcard. A difference of about 10 points.</a:t>
            </a:r>
            <a:endParaRPr lang="en-US" dirty="0"/>
          </a:p>
          <a:p>
            <a:endParaRPr lang="en-US" dirty="0">
              <a:solidFill>
                <a:srgbClr val="000000"/>
              </a:solidFill>
              <a:latin typeface="Times New Roman"/>
              <a:cs typeface="Times New Roman"/>
            </a:endParaRPr>
          </a:p>
          <a:p>
            <a:r>
              <a:rPr lang="en-US" dirty="0">
                <a:solidFill>
                  <a:srgbClr val="000000"/>
                </a:solidFill>
                <a:latin typeface="Times New Roman"/>
                <a:cs typeface="Times New Roman"/>
              </a:rPr>
              <a:t>For other respondents (Those that received email invitations), we did not find any statistically</a:t>
            </a:r>
            <a:r>
              <a:rPr lang="en-US" b="0" i="0" dirty="0">
                <a:solidFill>
                  <a:srgbClr val="000000"/>
                </a:solidFill>
                <a:effectLst/>
                <a:latin typeface="Times New Roman"/>
                <a:cs typeface="Times New Roman"/>
              </a:rPr>
              <a:t> significant differences </a:t>
            </a:r>
            <a:r>
              <a:rPr lang="en-US" dirty="0">
                <a:solidFill>
                  <a:srgbClr val="000000"/>
                </a:solidFill>
                <a:latin typeface="Times New Roman"/>
                <a:cs typeface="Times New Roman"/>
              </a:rPr>
              <a:t>between treatment groups.</a:t>
            </a:r>
            <a:endParaRPr lang="en-US" dirty="0">
              <a:latin typeface="Times New Roman"/>
              <a:cs typeface="Times New Roman"/>
            </a:endParaRPr>
          </a:p>
        </p:txBody>
      </p:sp>
      <p:sp>
        <p:nvSpPr>
          <p:cNvPr id="4" name="Slide Number Placeholder 3"/>
          <p:cNvSpPr>
            <a:spLocks noGrp="1"/>
          </p:cNvSpPr>
          <p:nvPr>
            <p:ph type="sldNum" sz="quarter" idx="5"/>
          </p:nvPr>
        </p:nvSpPr>
        <p:spPr/>
        <p:txBody>
          <a:bodyPr/>
          <a:lstStyle/>
          <a:p>
            <a:fld id="{408B2D78-A350-4F43-AD59-1BBA6D295473}" type="slidenum">
              <a:rPr lang="en-US" smtClean="0"/>
              <a:t>26</a:t>
            </a:fld>
            <a:endParaRPr lang="en-US"/>
          </a:p>
        </p:txBody>
      </p:sp>
    </p:spTree>
    <p:extLst>
      <p:ext uri="{BB962C8B-B14F-4D97-AF65-F5344CB8AC3E}">
        <p14:creationId xmlns:p14="http://schemas.microsoft.com/office/powerpoint/2010/main" val="2321697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also looked at the completion rates by mode.</a:t>
            </a:r>
          </a:p>
          <a:p>
            <a:pPr>
              <a:defRPr/>
            </a:pPr>
            <a:endParaRPr lang="en-US" dirty="0"/>
          </a:p>
          <a:p>
            <a:pPr>
              <a:defRPr/>
            </a:pPr>
            <a:r>
              <a:rPr lang="en-US" dirty="0"/>
              <a:t>What we found is that those who received text messages were more likely to complete the web survey via smartphone. You can see the highlighted difference here – Cooperative Respondents (who got a text message invitation) had much higher completion rates on smartphones than for other web modes. For other respondents (those who got email invitations), we see a more balanced mix of smartphone and other web completes. </a:t>
            </a:r>
            <a:endParaRPr lang="en-US" dirty="0">
              <a:cs typeface="Calibri" panose="020F0502020204030204"/>
            </a:endParaRPr>
          </a:p>
          <a:p>
            <a:pPr>
              <a:defRPr/>
            </a:pPr>
            <a:endParaRPr lang="en-US" dirty="0"/>
          </a:p>
          <a:p>
            <a:pPr>
              <a:defRPr/>
            </a:pPr>
            <a:r>
              <a:rPr lang="en-US" dirty="0"/>
              <a:t>However it is also worth noting that the Other Respondents were by definition not as text-friendly, so that could be part of what is going on here.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08B2D78-A350-4F43-AD59-1BBA6D295473}" type="slidenum">
              <a:rPr lang="en-US" smtClean="0"/>
              <a:t>27</a:t>
            </a:fld>
            <a:endParaRPr lang="en-US"/>
          </a:p>
        </p:txBody>
      </p:sp>
    </p:spTree>
    <p:extLst>
      <p:ext uri="{BB962C8B-B14F-4D97-AF65-F5344CB8AC3E}">
        <p14:creationId xmlns:p14="http://schemas.microsoft.com/office/powerpoint/2010/main" val="87722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experiments were conducted on the National Survey of Fishing, Hunting, and Wildlife-Associated Recreation. </a:t>
            </a:r>
          </a:p>
        </p:txBody>
      </p:sp>
      <p:sp>
        <p:nvSpPr>
          <p:cNvPr id="4" name="Slide Number Placeholder 3"/>
          <p:cNvSpPr>
            <a:spLocks noGrp="1"/>
          </p:cNvSpPr>
          <p:nvPr>
            <p:ph type="sldNum" sz="quarter" idx="5"/>
          </p:nvPr>
        </p:nvSpPr>
        <p:spPr/>
        <p:txBody>
          <a:bodyPr/>
          <a:lstStyle/>
          <a:p>
            <a:fld id="{408B2D78-A350-4F43-AD59-1BBA6D295473}" type="slidenum">
              <a:rPr lang="en-US" smtClean="0"/>
              <a:t>3</a:t>
            </a:fld>
            <a:endParaRPr lang="en-US"/>
          </a:p>
        </p:txBody>
      </p:sp>
    </p:spTree>
    <p:extLst>
      <p:ext uri="{BB962C8B-B14F-4D97-AF65-F5344CB8AC3E}">
        <p14:creationId xmlns:p14="http://schemas.microsoft.com/office/powerpoint/2010/main" val="89749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Survey of Fishing, Hunting, &amp; Wildlife-Associated Recreation is coordinated by the U.S. Fish and Wildlife Service and provides information on individuals involved in fishing, hunting, and other wildlife recreation. A survey screener was used to identify those who participate in such activities, and eligible participants are invited to participate in three survey waves. </a:t>
            </a:r>
          </a:p>
          <a:p>
            <a:endParaRPr lang="en-US" dirty="0"/>
          </a:p>
          <a:p>
            <a:r>
              <a:rPr lang="en-US" dirty="0"/>
              <a:t>Importantly, this survey has traditionally used only mail outreach and contacting. </a:t>
            </a:r>
          </a:p>
        </p:txBody>
      </p:sp>
      <p:sp>
        <p:nvSpPr>
          <p:cNvPr id="4" name="Slide Number Placeholder 3"/>
          <p:cNvSpPr>
            <a:spLocks noGrp="1"/>
          </p:cNvSpPr>
          <p:nvPr>
            <p:ph type="sldNum" sz="quarter" idx="5"/>
          </p:nvPr>
        </p:nvSpPr>
        <p:spPr/>
        <p:txBody>
          <a:bodyPr/>
          <a:lstStyle/>
          <a:p>
            <a:fld id="{408B2D78-A350-4F43-AD59-1BBA6D295473}" type="slidenum">
              <a:rPr lang="en-US" smtClean="0"/>
              <a:t>4</a:t>
            </a:fld>
            <a:endParaRPr lang="en-US"/>
          </a:p>
        </p:txBody>
      </p:sp>
    </p:spTree>
    <p:extLst>
      <p:ext uri="{BB962C8B-B14F-4D97-AF65-F5344CB8AC3E}">
        <p14:creationId xmlns:p14="http://schemas.microsoft.com/office/powerpoint/2010/main" val="186596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experiments were conducted across different waves of the survey. There were two separate experiments within Wave 2 of the Fishing Survey. We experimented with </a:t>
            </a:r>
            <a:r>
              <a:rPr lang="en-US" b="1" dirty="0"/>
              <a:t>sequencing </a:t>
            </a:r>
            <a:r>
              <a:rPr lang="en-US" dirty="0"/>
              <a:t>of text contacts with mail contacts, including a text invitation as well as a text reminder early in the field period versus a text reminder late in the field period. In Wave 2 we also experimented with time of day for sending texts where some respondents received their reminder text in the morning while others received it in the evening. </a:t>
            </a:r>
          </a:p>
          <a:p>
            <a:endParaRPr lang="en-US" dirty="0"/>
          </a:p>
          <a:p>
            <a:r>
              <a:rPr lang="en-US" dirty="0"/>
              <a:t>In Wave 3, we experimented with text and email invites, and the number of text and email reminders. </a:t>
            </a:r>
            <a:endParaRPr lang="en-US" dirty="0">
              <a:cs typeface="Calibri"/>
            </a:endParaRPr>
          </a:p>
        </p:txBody>
      </p:sp>
      <p:sp>
        <p:nvSpPr>
          <p:cNvPr id="4" name="Slide Number Placeholder 3"/>
          <p:cNvSpPr>
            <a:spLocks noGrp="1"/>
          </p:cNvSpPr>
          <p:nvPr>
            <p:ph type="sldNum" sz="quarter" idx="5"/>
          </p:nvPr>
        </p:nvSpPr>
        <p:spPr/>
        <p:txBody>
          <a:bodyPr/>
          <a:lstStyle/>
          <a:p>
            <a:fld id="{408B2D78-A350-4F43-AD59-1BBA6D295473}" type="slidenum">
              <a:rPr lang="en-US" smtClean="0"/>
              <a:t>5</a:t>
            </a:fld>
            <a:endParaRPr lang="en-US"/>
          </a:p>
        </p:txBody>
      </p:sp>
    </p:spTree>
    <p:extLst>
      <p:ext uri="{BB962C8B-B14F-4D97-AF65-F5344CB8AC3E}">
        <p14:creationId xmlns:p14="http://schemas.microsoft.com/office/powerpoint/2010/main" val="319189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waves, we stratified sample members by whether they responded to the prior wave from a text message. We call “Cooperative Respondents” those who completed the prior wave after receiving a text, and “Other Respondents” are all other sample members, whether they completed the prior wave or not. </a:t>
            </a:r>
          </a:p>
          <a:p>
            <a:endParaRPr lang="en-US" dirty="0"/>
          </a:p>
          <a:p>
            <a:r>
              <a:rPr lang="en-US" dirty="0"/>
              <a:t>I’ll explain more </a:t>
            </a:r>
            <a:r>
              <a:rPr lang="en-US" b="1" dirty="0"/>
              <a:t>why</a:t>
            </a:r>
            <a:r>
              <a:rPr lang="en-US" dirty="0"/>
              <a:t> we chose to do this on the next slides. </a:t>
            </a:r>
          </a:p>
        </p:txBody>
      </p:sp>
      <p:sp>
        <p:nvSpPr>
          <p:cNvPr id="4" name="Slide Number Placeholder 3"/>
          <p:cNvSpPr>
            <a:spLocks noGrp="1"/>
          </p:cNvSpPr>
          <p:nvPr>
            <p:ph type="sldNum" sz="quarter" idx="5"/>
          </p:nvPr>
        </p:nvSpPr>
        <p:spPr/>
        <p:txBody>
          <a:bodyPr/>
          <a:lstStyle/>
          <a:p>
            <a:fld id="{408B2D78-A350-4F43-AD59-1BBA6D295473}" type="slidenum">
              <a:rPr lang="en-US" smtClean="0"/>
              <a:t>6</a:t>
            </a:fld>
            <a:endParaRPr lang="en-US"/>
          </a:p>
        </p:txBody>
      </p:sp>
    </p:spTree>
    <p:extLst>
      <p:ext uri="{BB962C8B-B14F-4D97-AF65-F5344CB8AC3E}">
        <p14:creationId xmlns:p14="http://schemas.microsoft.com/office/powerpoint/2010/main" val="372605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terms of outcome measures, there are several ways to assess the effectiveness of text and email contacting. </a:t>
            </a:r>
          </a:p>
          <a:p>
            <a:endParaRPr lang="en-US"/>
          </a:p>
          <a:p>
            <a:r>
              <a:rPr lang="en-US"/>
              <a:t>In the Fishing Survey, we looked at cumulative and final completion rates as well as completion rates by mode; we looked at response speed, so the number of days between first contact and the date of survey completion. We looked at indicators of data quality, including web response times and item nonresponse rates by web and paper. We also looked at sample composition by key demographic characteristics. </a:t>
            </a:r>
          </a:p>
        </p:txBody>
      </p:sp>
      <p:sp>
        <p:nvSpPr>
          <p:cNvPr id="4" name="Slide Number Placeholder 3"/>
          <p:cNvSpPr>
            <a:spLocks noGrp="1"/>
          </p:cNvSpPr>
          <p:nvPr>
            <p:ph type="sldNum" sz="quarter" idx="5"/>
          </p:nvPr>
        </p:nvSpPr>
        <p:spPr/>
        <p:txBody>
          <a:bodyPr/>
          <a:lstStyle/>
          <a:p>
            <a:fld id="{408B2D78-A350-4F43-AD59-1BBA6D295473}" type="slidenum">
              <a:rPr lang="en-US" smtClean="0"/>
              <a:t>7</a:t>
            </a:fld>
            <a:endParaRPr lang="en-US"/>
          </a:p>
        </p:txBody>
      </p:sp>
    </p:spTree>
    <p:extLst>
      <p:ext uri="{BB962C8B-B14F-4D97-AF65-F5344CB8AC3E}">
        <p14:creationId xmlns:p14="http://schemas.microsoft.com/office/powerpoint/2010/main" val="355636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these outcome measures in mind, on the next slides I’ll share our Wave 2 findings. </a:t>
            </a:r>
          </a:p>
        </p:txBody>
      </p:sp>
      <p:sp>
        <p:nvSpPr>
          <p:cNvPr id="4" name="Slide Number Placeholder 3"/>
          <p:cNvSpPr>
            <a:spLocks noGrp="1"/>
          </p:cNvSpPr>
          <p:nvPr>
            <p:ph type="sldNum" sz="quarter" idx="5"/>
          </p:nvPr>
        </p:nvSpPr>
        <p:spPr/>
        <p:txBody>
          <a:bodyPr/>
          <a:lstStyle/>
          <a:p>
            <a:fld id="{408B2D78-A350-4F43-AD59-1BBA6D295473}" type="slidenum">
              <a:rPr lang="en-US" smtClean="0"/>
              <a:t>8</a:t>
            </a:fld>
            <a:endParaRPr lang="en-US"/>
          </a:p>
        </p:txBody>
      </p:sp>
    </p:spTree>
    <p:extLst>
      <p:ext uri="{BB962C8B-B14F-4D97-AF65-F5344CB8AC3E}">
        <p14:creationId xmlns:p14="http://schemas.microsoft.com/office/powerpoint/2010/main" val="422297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sequencing of text, mail, and postcard contacting for our two different “cooperative respondent” (or “text friendly”) treatment groups. The “white” boxes of letters and postcards represents original Fishing contacting protocol – a letter invitation, post card reminders, and PAPI mailing. The grey, orange, and purple boxes represent the TEXT contacts that were added. </a:t>
            </a:r>
          </a:p>
          <a:p>
            <a:endParaRPr lang="en-US" dirty="0"/>
          </a:p>
          <a:p>
            <a:r>
              <a:rPr lang="en-US" dirty="0"/>
              <a:t>The reason we stratified by “Cooperative Respondents,” and “Other Respondents,” is that “Cooperative Respondents” had shown a favorable response to text in the prior wave. Because they were “text friendly,” we wanted both treatment groups to receive a text invitation, which you can see all the way on the left. </a:t>
            </a:r>
          </a:p>
          <a:p>
            <a:endParaRPr lang="en-US" dirty="0"/>
          </a:p>
          <a:p>
            <a:r>
              <a:rPr lang="en-US" dirty="0"/>
              <a:t>The key difference here between the “Cooperative Respondents” treatment groups is the “</a:t>
            </a:r>
            <a:r>
              <a:rPr lang="en-US" i="1" dirty="0"/>
              <a:t>early</a:t>
            </a:r>
            <a:r>
              <a:rPr lang="en-US" dirty="0"/>
              <a:t>-in-field-period” text reminder in orange and the “</a:t>
            </a:r>
            <a:r>
              <a:rPr lang="en-US" i="1" dirty="0"/>
              <a:t>late</a:t>
            </a:r>
            <a:r>
              <a:rPr lang="en-US" dirty="0"/>
              <a:t>-in-field-period reminder” in purple. </a:t>
            </a:r>
          </a:p>
        </p:txBody>
      </p:sp>
      <p:sp>
        <p:nvSpPr>
          <p:cNvPr id="4" name="Slide Number Placeholder 3"/>
          <p:cNvSpPr>
            <a:spLocks noGrp="1"/>
          </p:cNvSpPr>
          <p:nvPr>
            <p:ph type="sldNum" sz="quarter" idx="5"/>
          </p:nvPr>
        </p:nvSpPr>
        <p:spPr/>
        <p:txBody>
          <a:bodyPr/>
          <a:lstStyle/>
          <a:p>
            <a:fld id="{408B2D78-A350-4F43-AD59-1BBA6D295473}" type="slidenum">
              <a:rPr lang="en-US" smtClean="0"/>
              <a:t>9</a:t>
            </a:fld>
            <a:endParaRPr lang="en-US"/>
          </a:p>
        </p:txBody>
      </p:sp>
    </p:spTree>
    <p:extLst>
      <p:ext uri="{BB962C8B-B14F-4D97-AF65-F5344CB8AC3E}">
        <p14:creationId xmlns:p14="http://schemas.microsoft.com/office/powerpoint/2010/main" val="2211593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Graphic">
    <p:bg>
      <p:bgPr>
        <a:solidFill>
          <a:srgbClr val="EDEAE4">
            <a:alpha val="60000"/>
          </a:srgb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B7CF1B-07AA-4B48-9464-370CE168255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 b="42"/>
          <a:stretch/>
        </p:blipFill>
        <p:spPr>
          <a:xfrm>
            <a:off x="5712031" y="3716976"/>
            <a:ext cx="6479969" cy="3141023"/>
          </a:xfrm>
          <a:prstGeom prst="rect">
            <a:avLst/>
          </a:prstGeom>
        </p:spPr>
      </p:pic>
      <p:pic>
        <p:nvPicPr>
          <p:cNvPr id="22" name="Picture 21">
            <a:extLst>
              <a:ext uri="{FF2B5EF4-FFF2-40B4-BE49-F238E27FC236}">
                <a16:creationId xmlns:a16="http://schemas.microsoft.com/office/drawing/2014/main" id="{18A5BFB5-3792-5145-9056-303E0C6A3F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7"/>
          <a:stretch/>
        </p:blipFill>
        <p:spPr>
          <a:xfrm>
            <a:off x="6621027" y="367782"/>
            <a:ext cx="5570973" cy="6219651"/>
          </a:xfrm>
          <a:prstGeom prst="rect">
            <a:avLst/>
          </a:prstGeom>
        </p:spPr>
      </p:pic>
      <p:sp>
        <p:nvSpPr>
          <p:cNvPr id="9" name="Text Placeholder 14">
            <a:extLst>
              <a:ext uri="{FF2B5EF4-FFF2-40B4-BE49-F238E27FC236}">
                <a16:creationId xmlns:a16="http://schemas.microsoft.com/office/drawing/2014/main" id="{D581F7EE-05D4-E246-9985-10FE57511A90}"/>
              </a:ext>
            </a:extLst>
          </p:cNvPr>
          <p:cNvSpPr>
            <a:spLocks noGrp="1"/>
          </p:cNvSpPr>
          <p:nvPr>
            <p:ph type="body" sz="quarter" idx="11" hasCustomPrompt="1"/>
          </p:nvPr>
        </p:nvSpPr>
        <p:spPr>
          <a:xfrm>
            <a:off x="698129" y="4783408"/>
            <a:ext cx="6035040" cy="599834"/>
          </a:xfrm>
          <a:prstGeom prst="rect">
            <a:avLst/>
          </a:prstGeom>
        </p:spPr>
        <p:txBody>
          <a:bodyPr anchor="t" anchorCtr="0"/>
          <a:lstStyle>
            <a:lvl1pPr marL="0" indent="0">
              <a:spcBef>
                <a:spcPts val="0"/>
              </a:spcBef>
              <a:spcAft>
                <a:spcPts val="0"/>
              </a:spcAft>
              <a:buNone/>
              <a:defRPr sz="2000" b="0">
                <a:solidFill>
                  <a:schemeClr val="bg2">
                    <a:lumMod val="5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Concise Subtitle Here</a:t>
            </a:r>
          </a:p>
        </p:txBody>
      </p:sp>
      <p:sp>
        <p:nvSpPr>
          <p:cNvPr id="19" name="Title 1">
            <a:extLst>
              <a:ext uri="{FF2B5EF4-FFF2-40B4-BE49-F238E27FC236}">
                <a16:creationId xmlns:a16="http://schemas.microsoft.com/office/drawing/2014/main" id="{89D26794-B52C-9141-A6D6-0BF01C0C7642}"/>
              </a:ext>
            </a:extLst>
          </p:cNvPr>
          <p:cNvSpPr>
            <a:spLocks noGrp="1"/>
          </p:cNvSpPr>
          <p:nvPr>
            <p:ph type="title" hasCustomPrompt="1"/>
          </p:nvPr>
        </p:nvSpPr>
        <p:spPr>
          <a:xfrm>
            <a:off x="698128" y="1809062"/>
            <a:ext cx="6035040" cy="2866623"/>
          </a:xfrm>
        </p:spPr>
        <p:txBody>
          <a:bodyPr tIns="0" bIns="0" anchor="b"/>
          <a:lstStyle>
            <a:lvl1pPr>
              <a:lnSpc>
                <a:spcPts val="4500"/>
              </a:lnSpc>
              <a:defRPr lang="en-US" sz="4200" b="0" i="0" kern="0" cap="none" spc="0" baseline="0" dirty="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0" indent="0">
              <a:buNone/>
            </a:pPr>
            <a:r>
              <a:rPr lang="en-US"/>
              <a:t>Presentation Title Goes Here Lorem Ipsum Dolor Sit </a:t>
            </a:r>
            <a:r>
              <a:rPr lang="en-US" err="1"/>
              <a:t>Amet</a:t>
            </a:r>
            <a:r>
              <a:rPr lang="en-US"/>
              <a:t> </a:t>
            </a:r>
            <a:r>
              <a:rPr lang="en-US" err="1"/>
              <a:t>Infinit</a:t>
            </a:r>
            <a:endParaRPr lang="en-US" sz="4000" kern="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11" name="Straight Connector 10">
            <a:extLst>
              <a:ext uri="{FF2B5EF4-FFF2-40B4-BE49-F238E27FC236}">
                <a16:creationId xmlns:a16="http://schemas.microsoft.com/office/drawing/2014/main" id="{1DB54643-E050-4043-9C64-D04501735AC8}"/>
              </a:ext>
            </a:extLst>
          </p:cNvPr>
          <p:cNvCxnSpPr>
            <a:cxnSpLocks/>
          </p:cNvCxnSpPr>
          <p:nvPr userDrawn="1"/>
        </p:nvCxnSpPr>
        <p:spPr>
          <a:xfrm>
            <a:off x="708761" y="5487230"/>
            <a:ext cx="60350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2274EF-F4FA-7C4D-B9EF-F0D182489E26}"/>
              </a:ext>
            </a:extLst>
          </p:cNvPr>
          <p:cNvCxnSpPr/>
          <p:nvPr userDrawn="1"/>
        </p:nvCxnSpPr>
        <p:spPr>
          <a:xfrm>
            <a:off x="708761" y="5859370"/>
            <a:ext cx="603503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6">
            <a:extLst>
              <a:ext uri="{FF2B5EF4-FFF2-40B4-BE49-F238E27FC236}">
                <a16:creationId xmlns:a16="http://schemas.microsoft.com/office/drawing/2014/main" id="{2543B248-39B2-C143-B830-416C36041B17}"/>
              </a:ext>
            </a:extLst>
          </p:cNvPr>
          <p:cNvSpPr>
            <a:spLocks noGrp="1"/>
          </p:cNvSpPr>
          <p:nvPr>
            <p:ph type="body" sz="quarter" idx="12" hasCustomPrompt="1"/>
          </p:nvPr>
        </p:nvSpPr>
        <p:spPr>
          <a:xfrm>
            <a:off x="708761" y="5487230"/>
            <a:ext cx="6035039" cy="372133"/>
          </a:xfrm>
          <a:prstGeom prst="rect">
            <a:avLst/>
          </a:prstGeom>
        </p:spPr>
        <p:txBody>
          <a:bodyPr anchor="ctr" anchorCtr="0"/>
          <a:lstStyle>
            <a:lvl1pPr marL="0" indent="0">
              <a:spcBef>
                <a:spcPts val="0"/>
              </a:spcBef>
              <a:spcAft>
                <a:spcPts val="0"/>
              </a:spcAft>
              <a:buNone/>
              <a:defRPr sz="1400" b="1"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20" name="Text Placeholder 19">
            <a:extLst>
              <a:ext uri="{FF2B5EF4-FFF2-40B4-BE49-F238E27FC236}">
                <a16:creationId xmlns:a16="http://schemas.microsoft.com/office/drawing/2014/main" id="{D20D3B57-8A9F-3D43-A07F-C19B2CDBBC09}"/>
              </a:ext>
            </a:extLst>
          </p:cNvPr>
          <p:cNvSpPr>
            <a:spLocks noGrp="1"/>
          </p:cNvSpPr>
          <p:nvPr>
            <p:ph type="body" sz="quarter" idx="13" hasCustomPrompt="1"/>
          </p:nvPr>
        </p:nvSpPr>
        <p:spPr>
          <a:xfrm>
            <a:off x="708761" y="5860135"/>
            <a:ext cx="6035040" cy="374904"/>
          </a:xfrm>
          <a:prstGeom prst="rect">
            <a:avLst/>
          </a:prstGeom>
        </p:spPr>
        <p:txBody>
          <a:bodyPr tIns="155448" anchor="t" anchorCtr="0"/>
          <a:lstStyle>
            <a:lvl1pPr marL="0" indent="0">
              <a:spcBef>
                <a:spcPts val="0"/>
              </a:spcBef>
              <a:spcAft>
                <a:spcPts val="0"/>
              </a:spcAft>
              <a:buNone/>
              <a:defRPr sz="1400" b="0" i="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err="1"/>
              <a:t>Presenterfirst</a:t>
            </a:r>
            <a:r>
              <a:rPr lang="en-US" dirty="0"/>
              <a:t> </a:t>
            </a:r>
            <a:r>
              <a:rPr lang="en-US" dirty="0" err="1"/>
              <a:t>Lastname</a:t>
            </a:r>
            <a:r>
              <a:rPr lang="en-US" dirty="0"/>
              <a:t>(s)</a:t>
            </a:r>
          </a:p>
        </p:txBody>
      </p:sp>
    </p:spTree>
    <p:extLst>
      <p:ext uri="{BB962C8B-B14F-4D97-AF65-F5344CB8AC3E}">
        <p14:creationId xmlns:p14="http://schemas.microsoft.com/office/powerpoint/2010/main" val="2831200433"/>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8408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Tree>
    <p:extLst>
      <p:ext uri="{BB962C8B-B14F-4D97-AF65-F5344CB8AC3E}">
        <p14:creationId xmlns:p14="http://schemas.microsoft.com/office/powerpoint/2010/main" val="181727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ab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DA11D6-EA2C-4A64-9209-4AD62EF87C66}"/>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5900DABA-8383-4BC4-8FAF-55D1FC55ADA0}"/>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3" name="Table Placeholder 2">
            <a:extLst>
              <a:ext uri="{FF2B5EF4-FFF2-40B4-BE49-F238E27FC236}">
                <a16:creationId xmlns:a16="http://schemas.microsoft.com/office/drawing/2014/main" id="{0849249A-083E-4791-8C96-CFABBA1B1803}"/>
              </a:ext>
            </a:extLst>
          </p:cNvPr>
          <p:cNvSpPr>
            <a:spLocks noGrp="1"/>
          </p:cNvSpPr>
          <p:nvPr>
            <p:ph type="tbl" sz="quarter" idx="24" hasCustomPrompt="1"/>
          </p:nvPr>
        </p:nvSpPr>
        <p:spPr>
          <a:xfrm>
            <a:off x="685799" y="2095500"/>
            <a:ext cx="9784081" cy="3848100"/>
          </a:xfrm>
        </p:spPr>
        <p:txBody>
          <a:bodyPr/>
          <a:lstStyle>
            <a:lvl1pPr>
              <a:defRPr b="0"/>
            </a:lvl1pPr>
          </a:lstStyle>
          <a:p>
            <a:r>
              <a:rPr lang="en-US"/>
              <a:t>Click to insert table</a:t>
            </a:r>
          </a:p>
        </p:txBody>
      </p:sp>
      <p:sp>
        <p:nvSpPr>
          <p:cNvPr id="6" name="Text Placeholder 5">
            <a:extLst>
              <a:ext uri="{FF2B5EF4-FFF2-40B4-BE49-F238E27FC236}">
                <a16:creationId xmlns:a16="http://schemas.microsoft.com/office/drawing/2014/main" id="{A800A4F7-F803-4F9E-A7C4-C85D6C4B0202}"/>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217618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33F4-A2CB-44BF-82C5-BD6669A38214}"/>
              </a:ext>
            </a:extLst>
          </p:cNvPr>
          <p:cNvSpPr>
            <a:spLocks noGrp="1"/>
          </p:cNvSpPr>
          <p:nvPr>
            <p:ph type="title" hasCustomPrompt="1"/>
          </p:nvPr>
        </p:nvSpPr>
        <p:spPr/>
        <p:txBody>
          <a:bodyPr/>
          <a:lstStyle/>
          <a:p>
            <a:r>
              <a:rPr lang="en-US"/>
              <a:t>Section name  :  Page title</a:t>
            </a:r>
          </a:p>
        </p:txBody>
      </p:sp>
      <p:sp>
        <p:nvSpPr>
          <p:cNvPr id="5" name="Text Placeholder 5">
            <a:extLst>
              <a:ext uri="{FF2B5EF4-FFF2-40B4-BE49-F238E27FC236}">
                <a16:creationId xmlns:a16="http://schemas.microsoft.com/office/drawing/2014/main" id="{2D0DA413-C3E8-4366-9F64-93C9B59BBF3A}"/>
              </a:ext>
            </a:extLst>
          </p:cNvPr>
          <p:cNvSpPr>
            <a:spLocks noGrp="1"/>
          </p:cNvSpPr>
          <p:nvPr>
            <p:ph type="body" sz="quarter" idx="10" hasCustomPrompt="1"/>
          </p:nvPr>
        </p:nvSpPr>
        <p:spPr>
          <a:xfrm>
            <a:off x="685800" y="1447800"/>
            <a:ext cx="3886200" cy="213995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Tree>
    <p:extLst>
      <p:ext uri="{BB962C8B-B14F-4D97-AF65-F5344CB8AC3E}">
        <p14:creationId xmlns:p14="http://schemas.microsoft.com/office/powerpoint/2010/main" val="2435530646"/>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A220-1443-4CE8-BCAB-3E8E6B66D75F}"/>
              </a:ext>
            </a:extLst>
          </p:cNvPr>
          <p:cNvSpPr>
            <a:spLocks noGrp="1"/>
          </p:cNvSpPr>
          <p:nvPr>
            <p:ph type="title" hasCustomPrompt="1"/>
          </p:nvPr>
        </p:nvSpPr>
        <p:spPr/>
        <p:txBody>
          <a:bodyPr/>
          <a:lstStyle/>
          <a:p>
            <a:r>
              <a:rPr lang="en-US"/>
              <a:t>Section name  :  Page title</a:t>
            </a:r>
          </a:p>
        </p:txBody>
      </p:sp>
      <p:sp>
        <p:nvSpPr>
          <p:cNvPr id="7" name="Text Placeholder 5">
            <a:extLst>
              <a:ext uri="{FF2B5EF4-FFF2-40B4-BE49-F238E27FC236}">
                <a16:creationId xmlns:a16="http://schemas.microsoft.com/office/drawing/2014/main" id="{0834B927-E14D-4ABC-9BE3-4373559F279D}"/>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3" name="Text Placeholder 2">
            <a:extLst>
              <a:ext uri="{FF2B5EF4-FFF2-40B4-BE49-F238E27FC236}">
                <a16:creationId xmlns:a16="http://schemas.microsoft.com/office/drawing/2014/main" id="{06418452-5080-4031-A87C-3224A0FEA91E}"/>
              </a:ext>
            </a:extLst>
          </p:cNvPr>
          <p:cNvSpPr>
            <a:spLocks noGrp="1"/>
          </p:cNvSpPr>
          <p:nvPr>
            <p:ph type="body" sz="quarter" idx="28"/>
          </p:nvPr>
        </p:nvSpPr>
        <p:spPr>
          <a:xfrm>
            <a:off x="685800" y="2255524"/>
            <a:ext cx="9742487" cy="38481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441982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4E00-8891-40A8-8215-39C8244D585C}"/>
              </a:ext>
            </a:extLst>
          </p:cNvPr>
          <p:cNvSpPr>
            <a:spLocks noGrp="1"/>
          </p:cNvSpPr>
          <p:nvPr>
            <p:ph type="title" hasCustomPrompt="1"/>
          </p:nvPr>
        </p:nvSpPr>
        <p:spPr/>
        <p:txBody>
          <a:bodyPr/>
          <a:lstStyle/>
          <a:p>
            <a:r>
              <a:rPr lang="en-US"/>
              <a:t>Section name  :  Page title</a:t>
            </a:r>
          </a:p>
        </p:txBody>
      </p:sp>
      <p:sp>
        <p:nvSpPr>
          <p:cNvPr id="7" name="Text Placeholder 5">
            <a:extLst>
              <a:ext uri="{FF2B5EF4-FFF2-40B4-BE49-F238E27FC236}">
                <a16:creationId xmlns:a16="http://schemas.microsoft.com/office/drawing/2014/main" id="{0F6A0A38-14B9-49AA-AF0D-4FD54164072D}"/>
              </a:ext>
            </a:extLst>
          </p:cNvPr>
          <p:cNvSpPr>
            <a:spLocks noGrp="1"/>
          </p:cNvSpPr>
          <p:nvPr>
            <p:ph type="body" sz="quarter" idx="28" hasCustomPrompt="1"/>
          </p:nvPr>
        </p:nvSpPr>
        <p:spPr>
          <a:xfrm>
            <a:off x="685800" y="1066800"/>
            <a:ext cx="495300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2095500"/>
            <a:ext cx="4953000" cy="3816124"/>
          </a:xfrm>
        </p:spPr>
        <p:txBody>
          <a:bodyPr/>
          <a:lstStyle>
            <a:lvl1pPr marL="0" indent="0">
              <a:buNone/>
              <a:defRPr/>
            </a:lvl1pPr>
          </a:lstStyle>
          <a:p>
            <a:pPr lvl="0"/>
            <a:r>
              <a:rPr lang="en-US"/>
              <a:t>Click to edit Master text styles</a:t>
            </a:r>
          </a:p>
          <a:p>
            <a:pPr lvl="1"/>
            <a:r>
              <a:rPr lang="en-US"/>
              <a:t>Second level</a:t>
            </a:r>
          </a:p>
          <a:p>
            <a:pPr lvl="2"/>
            <a:r>
              <a:rPr lang="en-US"/>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2318687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Bullets -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C8F8-AD5A-4033-9A51-103375FC2CC4}"/>
              </a:ext>
            </a:extLst>
          </p:cNvPr>
          <p:cNvSpPr>
            <a:spLocks noGrp="1"/>
          </p:cNvSpPr>
          <p:nvPr>
            <p:ph type="title" hasCustomPrompt="1"/>
          </p:nvPr>
        </p:nvSpPr>
        <p:spPr/>
        <p:txBody>
          <a:bodyPr/>
          <a:lstStyle/>
          <a:p>
            <a:r>
              <a:rPr lang="en-US"/>
              <a:t>Section name  :  Page title</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5" y="1562552"/>
            <a:ext cx="3886200" cy="434907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8045519"/>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Colum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B2335-1920-4664-96C8-522384693CDD}"/>
              </a:ext>
            </a:extLst>
          </p:cNvPr>
          <p:cNvSpPr>
            <a:spLocks noGrp="1"/>
          </p:cNvSpPr>
          <p:nvPr>
            <p:ph type="title" hasCustomPrompt="1"/>
          </p:nvPr>
        </p:nvSpPr>
        <p:spPr/>
        <p:txBody>
          <a:bodyPr/>
          <a:lstStyle/>
          <a:p>
            <a:r>
              <a:rPr lang="en-US"/>
              <a:t>Section name  :  Page title</a:t>
            </a:r>
          </a:p>
        </p:txBody>
      </p:sp>
      <p:sp>
        <p:nvSpPr>
          <p:cNvPr id="9" name="Text Placeholder 5">
            <a:extLst>
              <a:ext uri="{FF2B5EF4-FFF2-40B4-BE49-F238E27FC236}">
                <a16:creationId xmlns:a16="http://schemas.microsoft.com/office/drawing/2014/main" id="{365AC38F-D7DB-4C15-A608-9CB2C88F2176}"/>
              </a:ext>
            </a:extLst>
          </p:cNvPr>
          <p:cNvSpPr>
            <a:spLocks noGrp="1"/>
          </p:cNvSpPr>
          <p:nvPr>
            <p:ph type="body" sz="quarter" idx="10" hasCustomPrompt="1"/>
          </p:nvPr>
        </p:nvSpPr>
        <p:spPr>
          <a:xfrm>
            <a:off x="685800" y="1066800"/>
            <a:ext cx="3352800" cy="38100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3" name="Text Placeholder 2">
            <a:extLst>
              <a:ext uri="{FF2B5EF4-FFF2-40B4-BE49-F238E27FC236}">
                <a16:creationId xmlns:a16="http://schemas.microsoft.com/office/drawing/2014/main" id="{0EF2D6E5-1484-451A-A487-4B1AB3C4A69F}"/>
              </a:ext>
            </a:extLst>
          </p:cNvPr>
          <p:cNvSpPr>
            <a:spLocks noGrp="1"/>
          </p:cNvSpPr>
          <p:nvPr>
            <p:ph type="body" sz="quarter" idx="28" hasCustomPrompt="1"/>
          </p:nvPr>
        </p:nvSpPr>
        <p:spPr>
          <a:xfrm>
            <a:off x="4572000" y="1066800"/>
            <a:ext cx="6934200" cy="4865914"/>
          </a:xfrm>
        </p:spPr>
        <p:txBody>
          <a:bodyPr tIns="0" bIns="0"/>
          <a:lstStyle>
            <a:lvl1pPr marL="0" indent="0">
              <a:buNone/>
              <a:defRPr sz="2000" b="1"/>
            </a:lvl1pPr>
            <a:lvl2pPr marL="228600" indent="-228600">
              <a:buSzPct val="100000"/>
              <a:buFont typeface="Arial" panose="020B0604020202020204" pitchFamily="34" charset="0"/>
              <a:buChar char="•"/>
              <a:defRPr sz="1800"/>
            </a:lvl2pPr>
            <a:lvl3pPr marL="457200" indent="-228600">
              <a:buFont typeface="Roboto Lt" pitchFamily="2" charset="0"/>
              <a:buChar char="–"/>
              <a:defRPr/>
            </a:lvl3pPr>
          </a:lstStyle>
          <a:p>
            <a:pPr lvl="0"/>
            <a:r>
              <a:rPr lang="en-US"/>
              <a:t>Header</a:t>
            </a:r>
          </a:p>
          <a:p>
            <a:pPr lvl="1"/>
            <a:r>
              <a:rPr lang="en-US"/>
              <a:t>Second level</a:t>
            </a:r>
          </a:p>
          <a:p>
            <a:pPr lvl="2"/>
            <a:r>
              <a:rPr lang="en-US"/>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4572000" y="6209517"/>
            <a:ext cx="693780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1165221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wo Headers, Two Bull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3797D-A244-4097-BE7F-82CB34D52AFD}"/>
              </a:ext>
            </a:extLst>
          </p:cNvPr>
          <p:cNvSpPr>
            <a:spLocks noGrp="1"/>
          </p:cNvSpPr>
          <p:nvPr>
            <p:ph type="title" hasCustomPrompt="1"/>
          </p:nvPr>
        </p:nvSpPr>
        <p:spPr/>
        <p:txBody>
          <a:bodyPr/>
          <a:lstStyle/>
          <a:p>
            <a:r>
              <a:rPr lang="en-US"/>
              <a:t>Section name  :  Page title</a:t>
            </a:r>
          </a:p>
        </p:txBody>
      </p:sp>
      <p:sp>
        <p:nvSpPr>
          <p:cNvPr id="11" name="Text Placeholder 5">
            <a:extLst>
              <a:ext uri="{FF2B5EF4-FFF2-40B4-BE49-F238E27FC236}">
                <a16:creationId xmlns:a16="http://schemas.microsoft.com/office/drawing/2014/main" id="{B165A0A8-F4FB-4115-A80F-718BDF61571B}"/>
              </a:ext>
            </a:extLst>
          </p:cNvPr>
          <p:cNvSpPr>
            <a:spLocks noGrp="1"/>
          </p:cNvSpPr>
          <p:nvPr>
            <p:ph type="body" sz="quarter" idx="30" hasCustomPrompt="1"/>
          </p:nvPr>
        </p:nvSpPr>
        <p:spPr>
          <a:xfrm>
            <a:off x="685799" y="1066800"/>
            <a:ext cx="9753601"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6" y="2177143"/>
            <a:ext cx="4953964" cy="3901745"/>
          </a:xfrm>
        </p:spPr>
        <p:txBody>
          <a:body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1237F5F2-CDE3-46D9-9BF7-018DF265501D}"/>
              </a:ext>
            </a:extLst>
          </p:cNvPr>
          <p:cNvSpPr>
            <a:spLocks noGrp="1"/>
          </p:cNvSpPr>
          <p:nvPr>
            <p:ph type="body" sz="quarter" idx="29"/>
          </p:nvPr>
        </p:nvSpPr>
        <p:spPr>
          <a:xfrm>
            <a:off x="6527147" y="2177143"/>
            <a:ext cx="4953964" cy="3901745"/>
          </a:xfrm>
        </p:spPr>
        <p:txBody>
          <a:bodyPr/>
          <a:lstStyle/>
          <a:p>
            <a:pPr lvl="0"/>
            <a:r>
              <a:rPr lang="en-US"/>
              <a:t>Click to edit Master text styles</a:t>
            </a:r>
          </a:p>
          <a:p>
            <a:pPr lvl="1"/>
            <a:r>
              <a:rPr lang="en-US"/>
              <a:t>Second level</a:t>
            </a:r>
          </a:p>
          <a:p>
            <a:pPr lvl="2"/>
            <a:r>
              <a:rPr lang="en-US"/>
              <a:t>Third level</a:t>
            </a:r>
          </a:p>
        </p:txBody>
      </p:sp>
      <p:sp>
        <p:nvSpPr>
          <p:cNvPr id="15" name="Text Placeholder 5">
            <a:extLst>
              <a:ext uri="{FF2B5EF4-FFF2-40B4-BE49-F238E27FC236}">
                <a16:creationId xmlns:a16="http://schemas.microsoft.com/office/drawing/2014/main" id="{69C46275-0943-462D-BCDE-73D4BDB58F32}"/>
              </a:ext>
            </a:extLst>
          </p:cNvPr>
          <p:cNvSpPr>
            <a:spLocks noGrp="1"/>
          </p:cNvSpPr>
          <p:nvPr>
            <p:ph type="body" sz="quarter" idx="28" hasCustomPrompt="1"/>
          </p:nvPr>
        </p:nvSpPr>
        <p:spPr>
          <a:xfrm>
            <a:off x="688153"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2995107434"/>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Width with Insight &amp; Bullet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F92A64-56A0-4CDE-9706-1A379895217D}"/>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415E6E04-3EAA-469D-8EA0-5E9BF94B9C98}"/>
              </a:ext>
            </a:extLst>
          </p:cNvPr>
          <p:cNvSpPr>
            <a:spLocks noGrp="1"/>
          </p:cNvSpPr>
          <p:nvPr>
            <p:ph type="body" sz="quarter" idx="28" hasCustomPrompt="1"/>
          </p:nvPr>
        </p:nvSpPr>
        <p:spPr>
          <a:xfrm>
            <a:off x="685800" y="1066800"/>
            <a:ext cx="978408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3" name="Text Placeholder 3">
            <a:extLst>
              <a:ext uri="{FF2B5EF4-FFF2-40B4-BE49-F238E27FC236}">
                <a16:creationId xmlns:a16="http://schemas.microsoft.com/office/drawing/2014/main" id="{DCAAB5C4-C89F-42B2-8710-FAA795113B84}"/>
              </a:ext>
            </a:extLst>
          </p:cNvPr>
          <p:cNvSpPr>
            <a:spLocks noGrp="1"/>
          </p:cNvSpPr>
          <p:nvPr>
            <p:ph type="body" sz="quarter" idx="10"/>
          </p:nvPr>
        </p:nvSpPr>
        <p:spPr>
          <a:xfrm>
            <a:off x="685800" y="2182586"/>
            <a:ext cx="9756648" cy="3739924"/>
          </a:xfrm>
        </p:spPr>
        <p:txBody>
          <a:bodyPr/>
          <a:lstStyle/>
          <a:p>
            <a:pPr lvl="0"/>
            <a:r>
              <a:rPr lang="en-US"/>
              <a:t>Click to 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0A88F8D8-584D-4B43-960D-FD69DE925CEC}"/>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1441314753"/>
      </p:ext>
    </p:extLst>
  </p:cSld>
  <p:clrMapOvr>
    <a:masterClrMapping/>
  </p:clrMapOvr>
  <p:extLst>
    <p:ext uri="{DCECCB84-F9BA-43D5-87BE-67443E8EF086}">
      <p15:sldGuideLst xmlns:p15="http://schemas.microsoft.com/office/powerpoint/2012/main">
        <p15:guide id="1" pos="62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Half pa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8CC59-6FB4-4D8D-96F4-4F30BE2DBF8B}"/>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C8957135-35D0-4E0A-A92A-F4B90B5C1B56}"/>
              </a:ext>
            </a:extLst>
          </p:cNvPr>
          <p:cNvSpPr>
            <a:spLocks noGrp="1"/>
          </p:cNvSpPr>
          <p:nvPr>
            <p:ph type="body" sz="quarter" idx="10" hasCustomPrompt="1"/>
          </p:nvPr>
        </p:nvSpPr>
        <p:spPr>
          <a:xfrm>
            <a:off x="685800" y="1066800"/>
            <a:ext cx="4958404"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6096000" y="540902"/>
            <a:ext cx="6096000" cy="6317098"/>
          </a:xfrm>
          <a:prstGeom prst="rect">
            <a:avLst/>
          </a:prstGeom>
          <a:noFill/>
        </p:spPr>
        <p:txBody>
          <a:bodyPr>
            <a:normAutofit/>
          </a:bodyPr>
          <a:lstStyle>
            <a:lvl1pPr marL="0" indent="0">
              <a:buNone/>
              <a:defRPr sz="1600" b="0"/>
            </a:lvl1pPr>
          </a:lstStyle>
          <a:p>
            <a:r>
              <a:rPr lang="en-US"/>
              <a:t>Click the icon to add image</a:t>
            </a:r>
          </a:p>
        </p:txBody>
      </p:sp>
    </p:spTree>
    <p:extLst>
      <p:ext uri="{BB962C8B-B14F-4D97-AF65-F5344CB8AC3E}">
        <p14:creationId xmlns:p14="http://schemas.microsoft.com/office/powerpoint/2010/main" val="2939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imary Divider">
    <p:bg>
      <p:bgPr>
        <a:blipFill dpi="0" rotWithShape="1">
          <a:blip r:embed="rId2">
            <a:lum/>
          </a:blip>
          <a:srcRect/>
          <a:stretch>
            <a:fillRect l="-105000" t="-105000" r="-105000" b="-10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583145-86FC-5947-8D2C-713A837B6DE9}"/>
              </a:ext>
            </a:extLst>
          </p:cNvPr>
          <p:cNvSpPr/>
          <p:nvPr userDrawn="1"/>
        </p:nvSpPr>
        <p:spPr>
          <a:xfrm>
            <a:off x="0" y="0"/>
            <a:ext cx="12192000" cy="6858000"/>
          </a:xfrm>
          <a:prstGeom prst="rect">
            <a:avLst/>
          </a:prstGeom>
          <a:solidFill>
            <a:srgbClr val="7C746F">
              <a:alpha val="5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bg1"/>
                </a:solidFill>
                <a:latin typeface="Roboto Light" pitchFamily="2" charset="0"/>
                <a:ea typeface="Roboto Light" pitchFamily="2" charset="0"/>
              </a:defRPr>
            </a:lvl1pPr>
          </a:lstStyle>
          <a:p>
            <a:r>
              <a:rPr lang="en-US"/>
              <a:t>Primary Divider</a:t>
            </a:r>
          </a:p>
        </p:txBody>
      </p:sp>
      <p:sp>
        <p:nvSpPr>
          <p:cNvPr id="3" name="Text Placeholder 2">
            <a:extLst>
              <a:ext uri="{FF2B5EF4-FFF2-40B4-BE49-F238E27FC236}">
                <a16:creationId xmlns:a16="http://schemas.microsoft.com/office/drawing/2014/main" id="{48330328-7DD6-4F37-B3D1-A02876CCA0C5}"/>
              </a:ext>
            </a:extLst>
          </p:cNvPr>
          <p:cNvSpPr>
            <a:spLocks noGrp="1"/>
          </p:cNvSpPr>
          <p:nvPr>
            <p:ph type="body" idx="1" hasCustomPrompt="1"/>
          </p:nvPr>
        </p:nvSpPr>
        <p:spPr>
          <a:xfrm>
            <a:off x="1219200" y="3124200"/>
            <a:ext cx="10287000" cy="914400"/>
          </a:xfrm>
          <a:prstGeom prst="rect">
            <a:avLst/>
          </a:prstGeom>
        </p:spPr>
        <p:txBody>
          <a:bodyPr/>
          <a:lstStyle>
            <a:lvl1pPr marL="0" indent="0">
              <a:buNone/>
              <a:defRPr sz="2200" b="1">
                <a:solidFill>
                  <a:schemeClr val="bg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0972800" cy="0"/>
          </a:xfrm>
          <a:prstGeom prst="line">
            <a:avLst/>
          </a:prstGeom>
          <a:solidFill>
            <a:schemeClr val="accent1"/>
          </a:solidFill>
          <a:ln w="444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Graphic 8">
            <a:extLst>
              <a:ext uri="{FF2B5EF4-FFF2-40B4-BE49-F238E27FC236}">
                <a16:creationId xmlns:a16="http://schemas.microsoft.com/office/drawing/2014/main" id="{ABB5A963-2138-C04D-9D7B-E2BBAB7C196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8033" y="5992294"/>
            <a:ext cx="5273698" cy="340885"/>
          </a:xfrm>
          <a:prstGeom prst="rect">
            <a:avLst/>
          </a:prstGeom>
        </p:spPr>
      </p:pic>
    </p:spTree>
    <p:extLst>
      <p:ext uri="{BB962C8B-B14F-4D97-AF65-F5344CB8AC3E}">
        <p14:creationId xmlns:p14="http://schemas.microsoft.com/office/powerpoint/2010/main" val="3530555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Half page picture -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8CC59-6FB4-4D8D-96F4-4F30BE2DBF8B}"/>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C8957135-35D0-4E0A-A92A-F4B90B5C1B56}"/>
              </a:ext>
            </a:extLst>
          </p:cNvPr>
          <p:cNvSpPr>
            <a:spLocks noGrp="1"/>
          </p:cNvSpPr>
          <p:nvPr>
            <p:ph type="body" sz="quarter" idx="10" hasCustomPrompt="1"/>
          </p:nvPr>
        </p:nvSpPr>
        <p:spPr>
          <a:xfrm>
            <a:off x="6527800" y="1066800"/>
            <a:ext cx="4958404"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530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0" y="540902"/>
            <a:ext cx="6096000" cy="6317098"/>
          </a:xfrm>
          <a:prstGeom prst="rect">
            <a:avLst/>
          </a:prstGeom>
          <a:noFill/>
        </p:spPr>
        <p:txBody>
          <a:bodyPr>
            <a:normAutofit/>
          </a:bodyPr>
          <a:lstStyle>
            <a:lvl1pPr marL="0" indent="0">
              <a:buNone/>
              <a:defRPr sz="1600" b="0"/>
            </a:lvl1pPr>
          </a:lstStyle>
          <a:p>
            <a:r>
              <a:rPr lang="en-US"/>
              <a:t>Click the icon to add image</a:t>
            </a:r>
          </a:p>
        </p:txBody>
      </p:sp>
    </p:spTree>
    <p:extLst>
      <p:ext uri="{BB962C8B-B14F-4D97-AF65-F5344CB8AC3E}">
        <p14:creationId xmlns:p14="http://schemas.microsoft.com/office/powerpoint/2010/main" val="2911429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1/3 Page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A4B23A-75A3-4214-814B-40D03CE8A550}"/>
              </a:ext>
            </a:extLst>
          </p:cNvPr>
          <p:cNvSpPr>
            <a:spLocks noGrp="1"/>
          </p:cNvSpPr>
          <p:nvPr>
            <p:ph type="title" hasCustomPrompt="1"/>
          </p:nvPr>
        </p:nvSpPr>
        <p:spPr/>
        <p:txBody>
          <a:bodyPr/>
          <a:lstStyle/>
          <a:p>
            <a:r>
              <a:rPr lang="en-US"/>
              <a:t>Section name  :  Page title</a:t>
            </a:r>
          </a:p>
        </p:txBody>
      </p:sp>
      <p:sp>
        <p:nvSpPr>
          <p:cNvPr id="9" name="Text Placeholder 5">
            <a:extLst>
              <a:ext uri="{FF2B5EF4-FFF2-40B4-BE49-F238E27FC236}">
                <a16:creationId xmlns:a16="http://schemas.microsoft.com/office/drawing/2014/main" id="{8F40EA04-854E-450E-8D1C-2BC0C134F671}"/>
              </a:ext>
            </a:extLst>
          </p:cNvPr>
          <p:cNvSpPr>
            <a:spLocks noGrp="1"/>
          </p:cNvSpPr>
          <p:nvPr>
            <p:ph type="body" sz="quarter" idx="28" hasCustomPrompt="1"/>
          </p:nvPr>
        </p:nvSpPr>
        <p:spPr>
          <a:xfrm>
            <a:off x="685800" y="1066800"/>
            <a:ext cx="69342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4" name="Text Placeholder 3">
            <a:extLst>
              <a:ext uri="{FF2B5EF4-FFF2-40B4-BE49-F238E27FC236}">
                <a16:creationId xmlns:a16="http://schemas.microsoft.com/office/drawing/2014/main" id="{7179AF34-8F55-42B2-8BAC-88900080762A}"/>
              </a:ext>
            </a:extLst>
          </p:cNvPr>
          <p:cNvSpPr>
            <a:spLocks noGrp="1"/>
          </p:cNvSpPr>
          <p:nvPr>
            <p:ph type="body" sz="quarter" idx="10"/>
          </p:nvPr>
        </p:nvSpPr>
        <p:spPr>
          <a:xfrm>
            <a:off x="685800" y="2326140"/>
            <a:ext cx="6934200" cy="3816124"/>
          </a:xfrm>
        </p:spPr>
        <p:txBody>
          <a:bodyPr/>
          <a:lstStyle/>
          <a:p>
            <a:pPr lvl="0"/>
            <a:r>
              <a:rPr lang="en-US"/>
              <a:t>Click to edit Master text styles</a:t>
            </a:r>
          </a:p>
          <a:p>
            <a:pPr lvl="1"/>
            <a:r>
              <a:rPr lang="en-US"/>
              <a:t>Second level</a:t>
            </a:r>
          </a:p>
          <a:p>
            <a:pPr lvl="2"/>
            <a:r>
              <a:rPr lang="en-US"/>
              <a:t>Third level</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6934200"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8153400" y="540902"/>
            <a:ext cx="4038600" cy="6317098"/>
          </a:xfrm>
          <a:prstGeom prst="rect">
            <a:avLst/>
          </a:prstGeom>
          <a:noFill/>
        </p:spPr>
        <p:txBody>
          <a:bodyPr>
            <a:normAutofit/>
          </a:bodyPr>
          <a:lstStyle>
            <a:lvl1pPr marL="0" indent="0">
              <a:buNone/>
              <a:defRPr sz="1600" b="0"/>
            </a:lvl1pPr>
          </a:lstStyle>
          <a:p>
            <a:r>
              <a:rPr lang="en-US"/>
              <a:t>Click the icon to add image</a:t>
            </a:r>
          </a:p>
        </p:txBody>
      </p:sp>
    </p:spTree>
    <p:extLst>
      <p:ext uri="{BB962C8B-B14F-4D97-AF65-F5344CB8AC3E}">
        <p14:creationId xmlns:p14="http://schemas.microsoft.com/office/powerpoint/2010/main" val="79271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1/3 Page Image -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A4B23A-75A3-4214-814B-40D03CE8A550}"/>
              </a:ext>
            </a:extLst>
          </p:cNvPr>
          <p:cNvSpPr>
            <a:spLocks noGrp="1"/>
          </p:cNvSpPr>
          <p:nvPr>
            <p:ph type="title" hasCustomPrompt="1"/>
          </p:nvPr>
        </p:nvSpPr>
        <p:spPr/>
        <p:txBody>
          <a:bodyPr/>
          <a:lstStyle/>
          <a:p>
            <a:r>
              <a:rPr lang="en-US"/>
              <a:t>Section name  :  Page title</a:t>
            </a:r>
          </a:p>
        </p:txBody>
      </p:sp>
      <p:sp>
        <p:nvSpPr>
          <p:cNvPr id="9" name="Text Placeholder 5">
            <a:extLst>
              <a:ext uri="{FF2B5EF4-FFF2-40B4-BE49-F238E27FC236}">
                <a16:creationId xmlns:a16="http://schemas.microsoft.com/office/drawing/2014/main" id="{8F40EA04-854E-450E-8D1C-2BC0C134F671}"/>
              </a:ext>
            </a:extLst>
          </p:cNvPr>
          <p:cNvSpPr>
            <a:spLocks noGrp="1"/>
          </p:cNvSpPr>
          <p:nvPr>
            <p:ph type="body" sz="quarter" idx="28" hasCustomPrompt="1"/>
          </p:nvPr>
        </p:nvSpPr>
        <p:spPr>
          <a:xfrm>
            <a:off x="4546600" y="1066800"/>
            <a:ext cx="69342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4" name="Text Placeholder 3">
            <a:extLst>
              <a:ext uri="{FF2B5EF4-FFF2-40B4-BE49-F238E27FC236}">
                <a16:creationId xmlns:a16="http://schemas.microsoft.com/office/drawing/2014/main" id="{7179AF34-8F55-42B2-8BAC-88900080762A}"/>
              </a:ext>
            </a:extLst>
          </p:cNvPr>
          <p:cNvSpPr>
            <a:spLocks noGrp="1"/>
          </p:cNvSpPr>
          <p:nvPr>
            <p:ph type="body" sz="quarter" idx="10"/>
          </p:nvPr>
        </p:nvSpPr>
        <p:spPr>
          <a:xfrm>
            <a:off x="4546600" y="2103120"/>
            <a:ext cx="6934200" cy="3816124"/>
          </a:xfrm>
        </p:spPr>
        <p:txBody>
          <a:bodyPr/>
          <a:lstStyle/>
          <a:p>
            <a:pPr lvl="0"/>
            <a:r>
              <a:rPr lang="en-US"/>
              <a:t>Click to edit Master text styles</a:t>
            </a:r>
          </a:p>
          <a:p>
            <a:pPr lvl="1"/>
            <a:r>
              <a:rPr lang="en-US"/>
              <a:t>Second level</a:t>
            </a:r>
          </a:p>
          <a:p>
            <a:pPr lvl="2"/>
            <a:r>
              <a:rPr lang="en-US"/>
              <a:t>Third level</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4548956" y="6209517"/>
            <a:ext cx="6934200"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0" y="540902"/>
            <a:ext cx="4038600" cy="6317098"/>
          </a:xfrm>
          <a:prstGeom prst="rect">
            <a:avLst/>
          </a:prstGeom>
          <a:noFill/>
        </p:spPr>
        <p:txBody>
          <a:bodyPr>
            <a:normAutofit/>
          </a:bodyPr>
          <a:lstStyle>
            <a:lvl1pPr marL="0" indent="0">
              <a:buNone/>
              <a:defRPr sz="1600" b="0"/>
            </a:lvl1pPr>
          </a:lstStyle>
          <a:p>
            <a:r>
              <a:rPr lang="en-US"/>
              <a:t>Click the icon to add image</a:t>
            </a:r>
          </a:p>
        </p:txBody>
      </p:sp>
    </p:spTree>
    <p:extLst>
      <p:ext uri="{BB962C8B-B14F-4D97-AF65-F5344CB8AC3E}">
        <p14:creationId xmlns:p14="http://schemas.microsoft.com/office/powerpoint/2010/main" val="2174617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1072015"/>
            <a:ext cx="4952102" cy="3891869"/>
          </a:xfrm>
        </p:spPr>
        <p:txBody>
          <a:bodyPr/>
          <a:lstStyle>
            <a:lvl4pPr marL="344488" indent="0">
              <a:buNone/>
              <a:defRPr/>
            </a:lvl4pPr>
          </a:lstStyle>
          <a:p>
            <a:pPr lvl="0"/>
            <a:r>
              <a:rPr lang="en-US"/>
              <a:t>Click to edit Master text styles</a:t>
            </a:r>
          </a:p>
          <a:p>
            <a:pPr lvl="1"/>
            <a:r>
              <a:rPr lang="en-US"/>
              <a:t>Second level</a:t>
            </a:r>
          </a:p>
          <a:p>
            <a:pPr lvl="2"/>
            <a:r>
              <a:rPr lang="en-US"/>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Tree>
    <p:extLst>
      <p:ext uri="{BB962C8B-B14F-4D97-AF65-F5344CB8AC3E}">
        <p14:creationId xmlns:p14="http://schemas.microsoft.com/office/powerpoint/2010/main" val="419638014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2095500"/>
            <a:ext cx="4952102" cy="2868384"/>
          </a:xfrm>
        </p:spPr>
        <p:txBody>
          <a:bodyPr/>
          <a:lstStyle>
            <a:lvl4pPr marL="344488" indent="0">
              <a:buNone/>
              <a:defRPr/>
            </a:lvl4pPr>
          </a:lstStyle>
          <a:p>
            <a:pPr lvl="0"/>
            <a:r>
              <a:rPr lang="en-US"/>
              <a:t>Click to edit Master text styles</a:t>
            </a:r>
          </a:p>
          <a:p>
            <a:pPr lvl="1"/>
            <a:r>
              <a:rPr lang="en-US"/>
              <a:t>Second level</a:t>
            </a:r>
          </a:p>
          <a:p>
            <a:pPr lvl="2"/>
            <a:r>
              <a:rPr lang="en-US"/>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6" name="Text Placeholder 5">
            <a:extLst>
              <a:ext uri="{FF2B5EF4-FFF2-40B4-BE49-F238E27FC236}">
                <a16:creationId xmlns:a16="http://schemas.microsoft.com/office/drawing/2014/main" id="{2FF815A5-2083-4314-98E5-24A95843C214}"/>
              </a:ext>
            </a:extLst>
          </p:cNvPr>
          <p:cNvSpPr>
            <a:spLocks noGrp="1"/>
          </p:cNvSpPr>
          <p:nvPr>
            <p:ph type="body" sz="quarter" idx="29" hasCustomPrompt="1"/>
          </p:nvPr>
        </p:nvSpPr>
        <p:spPr>
          <a:xfrm>
            <a:off x="685800" y="1066800"/>
            <a:ext cx="495210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Tree>
    <p:extLst>
      <p:ext uri="{BB962C8B-B14F-4D97-AF65-F5344CB8AC3E}">
        <p14:creationId xmlns:p14="http://schemas.microsoft.com/office/powerpoint/2010/main" val="66849288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a:t>Section name  :  Page title</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4673599" y="1066801"/>
            <a:ext cx="6808109" cy="4602480"/>
          </a:xfrm>
        </p:spPr>
        <p:txBody>
          <a:bodyPr/>
          <a:lstStyle>
            <a:lvl1pPr marL="0" indent="0">
              <a:buNone/>
              <a:defRPr b="0"/>
            </a:lvl1pPr>
          </a:lstStyle>
          <a:p>
            <a:r>
              <a:rPr lang="en-US"/>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673599" y="5895703"/>
            <a:ext cx="6808108" cy="388302"/>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6" name="Text Placeholder 5">
            <a:extLst>
              <a:ext uri="{FF2B5EF4-FFF2-40B4-BE49-F238E27FC236}">
                <a16:creationId xmlns:a16="http://schemas.microsoft.com/office/drawing/2014/main" id="{0074563A-7956-4BD9-9194-0E565EBEDA73}"/>
              </a:ext>
            </a:extLst>
          </p:cNvPr>
          <p:cNvSpPr>
            <a:spLocks noGrp="1"/>
          </p:cNvSpPr>
          <p:nvPr>
            <p:ph type="body" sz="quarter" idx="25"/>
          </p:nvPr>
        </p:nvSpPr>
        <p:spPr>
          <a:xfrm>
            <a:off x="686698" y="1069848"/>
            <a:ext cx="3124811" cy="3311343"/>
          </a:xfrm>
        </p:spPr>
        <p:txBody>
          <a:bodyPr/>
          <a:lstStyle>
            <a:lvl1pPr>
              <a:spcAft>
                <a:spcPts val="0"/>
              </a:spcAft>
              <a:defRPr/>
            </a:lvl1pPr>
            <a:lvl2pPr>
              <a:spcBef>
                <a:spcPts val="1200"/>
              </a:spcBef>
              <a:defRPr sz="1800"/>
            </a:lvl2pPr>
            <a:lvl4pPr marL="344488"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71804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C47C-110F-4234-A253-E2E8F905D59F}"/>
              </a:ext>
            </a:extLst>
          </p:cNvPr>
          <p:cNvSpPr>
            <a:spLocks noGrp="1"/>
          </p:cNvSpPr>
          <p:nvPr>
            <p:ph type="title" hasCustomPrompt="1"/>
          </p:nvPr>
        </p:nvSpPr>
        <p:spPr/>
        <p:txBody>
          <a:bodyPr/>
          <a:lstStyle/>
          <a:p>
            <a:r>
              <a:rPr lang="en-US"/>
              <a:t>Section name  :  Page title</a:t>
            </a:r>
          </a:p>
        </p:txBody>
      </p:sp>
      <p:sp>
        <p:nvSpPr>
          <p:cNvPr id="6" name="Text Placeholder 5">
            <a:extLst>
              <a:ext uri="{FF2B5EF4-FFF2-40B4-BE49-F238E27FC236}">
                <a16:creationId xmlns:a16="http://schemas.microsoft.com/office/drawing/2014/main" id="{5FA64AAE-3A15-4485-93A0-375372A941BC}"/>
              </a:ext>
            </a:extLst>
          </p:cNvPr>
          <p:cNvSpPr>
            <a:spLocks noGrp="1"/>
          </p:cNvSpPr>
          <p:nvPr>
            <p:ph type="body" sz="quarter" idx="25"/>
          </p:nvPr>
        </p:nvSpPr>
        <p:spPr>
          <a:xfrm>
            <a:off x="686698" y="1069848"/>
            <a:ext cx="3124811" cy="3311343"/>
          </a:xfrm>
        </p:spPr>
        <p:txBody>
          <a:bodyPr/>
          <a:lstStyle>
            <a:lvl1pPr>
              <a:spcAft>
                <a:spcPts val="600"/>
              </a:spcAft>
              <a:defRPr/>
            </a:lvl1pPr>
            <a:lvl2pPr>
              <a:defRPr sz="1800"/>
            </a:lvl2pPr>
            <a:lvl4pPr marL="344488" indent="0">
              <a:buNone/>
              <a:defRPr/>
            </a:lvl4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368800" y="6209517"/>
            <a:ext cx="713282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5" name="Table Placeholder 4">
            <a:extLst>
              <a:ext uri="{FF2B5EF4-FFF2-40B4-BE49-F238E27FC236}">
                <a16:creationId xmlns:a16="http://schemas.microsoft.com/office/drawing/2014/main" id="{E512777C-E658-4525-BCC3-B4AD0E68EDDF}"/>
              </a:ext>
            </a:extLst>
          </p:cNvPr>
          <p:cNvSpPr>
            <a:spLocks noGrp="1"/>
          </p:cNvSpPr>
          <p:nvPr>
            <p:ph type="tbl" sz="quarter" idx="28" hasCustomPrompt="1"/>
          </p:nvPr>
        </p:nvSpPr>
        <p:spPr>
          <a:xfrm>
            <a:off x="4368800" y="1066800"/>
            <a:ext cx="7132638" cy="4876800"/>
          </a:xfrm>
        </p:spPr>
        <p:txBody>
          <a:bodyPr/>
          <a:lstStyle>
            <a:lvl1pPr>
              <a:defRPr b="0"/>
            </a:lvl1pPr>
          </a:lstStyle>
          <a:p>
            <a:r>
              <a:rPr lang="en-US"/>
              <a:t>Click icon to add Table</a:t>
            </a:r>
          </a:p>
        </p:txBody>
      </p:sp>
    </p:spTree>
    <p:extLst>
      <p:ext uri="{BB962C8B-B14F-4D97-AF65-F5344CB8AC3E}">
        <p14:creationId xmlns:p14="http://schemas.microsoft.com/office/powerpoint/2010/main" val="113928212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hart with Spark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CF91-5C2C-446C-A39D-C82B371D8AF1}"/>
              </a:ext>
            </a:extLst>
          </p:cNvPr>
          <p:cNvSpPr>
            <a:spLocks noGrp="1"/>
          </p:cNvSpPr>
          <p:nvPr>
            <p:ph type="title" hasCustomPrompt="1"/>
          </p:nvPr>
        </p:nvSpPr>
        <p:spPr/>
        <p:txBody>
          <a:bodyPr/>
          <a:lstStyle/>
          <a:p>
            <a:r>
              <a:rPr lang="en-US"/>
              <a:t>Section name  :  Page title</a:t>
            </a:r>
          </a:p>
        </p:txBody>
      </p:sp>
      <p:sp>
        <p:nvSpPr>
          <p:cNvPr id="3" name="Text Placeholder 2">
            <a:extLst>
              <a:ext uri="{FF2B5EF4-FFF2-40B4-BE49-F238E27FC236}">
                <a16:creationId xmlns:a16="http://schemas.microsoft.com/office/drawing/2014/main" id="{D800687C-89FB-4D5A-B26C-5B104CC559F0}"/>
              </a:ext>
            </a:extLst>
          </p:cNvPr>
          <p:cNvSpPr>
            <a:spLocks noGrp="1"/>
          </p:cNvSpPr>
          <p:nvPr>
            <p:ph type="body" sz="quarter" idx="29"/>
          </p:nvPr>
        </p:nvSpPr>
        <p:spPr>
          <a:xfrm>
            <a:off x="684213" y="1066800"/>
            <a:ext cx="6935787" cy="815975"/>
          </a:xfrm>
        </p:spPr>
        <p:txBody>
          <a:bodyPr/>
          <a:lstStyle/>
          <a:p>
            <a:pPr lvl="0"/>
            <a:r>
              <a:rPr lang="en-US"/>
              <a:t>Click to edit Master text styles</a:t>
            </a:r>
          </a:p>
        </p:txBody>
      </p:sp>
      <p:sp>
        <p:nvSpPr>
          <p:cNvPr id="10" name="Chart Placeholder 9">
            <a:extLst>
              <a:ext uri="{FF2B5EF4-FFF2-40B4-BE49-F238E27FC236}">
                <a16:creationId xmlns:a16="http://schemas.microsoft.com/office/drawing/2014/main" id="{62620A1B-4C27-4AE7-9503-EA9978123BF4}"/>
              </a:ext>
            </a:extLst>
          </p:cNvPr>
          <p:cNvSpPr>
            <a:spLocks noGrp="1"/>
          </p:cNvSpPr>
          <p:nvPr>
            <p:ph type="chart" sz="quarter" idx="24" hasCustomPrompt="1"/>
          </p:nvPr>
        </p:nvSpPr>
        <p:spPr>
          <a:xfrm>
            <a:off x="684835" y="1973040"/>
            <a:ext cx="6935167" cy="4381500"/>
          </a:xfrm>
          <a:prstGeom prst="rect">
            <a:avLst/>
          </a:prstGeom>
          <a:noFill/>
        </p:spPr>
        <p:txBody>
          <a:bodyPr/>
          <a:lstStyle>
            <a:lvl1pPr marL="0" indent="0">
              <a:buNone/>
              <a:defRPr b="0"/>
            </a:lvl1pPr>
          </a:lstStyle>
          <a:p>
            <a:r>
              <a:rPr lang="en-US"/>
              <a:t>Click the icon to add chart</a:t>
            </a:r>
          </a:p>
        </p:txBody>
      </p:sp>
      <p:sp>
        <p:nvSpPr>
          <p:cNvPr id="8" name="Text Placeholder 3">
            <a:extLst>
              <a:ext uri="{FF2B5EF4-FFF2-40B4-BE49-F238E27FC236}">
                <a16:creationId xmlns:a16="http://schemas.microsoft.com/office/drawing/2014/main" id="{36808061-F00F-4460-8DF7-A8876D9E5E1B}"/>
              </a:ext>
            </a:extLst>
          </p:cNvPr>
          <p:cNvSpPr>
            <a:spLocks noGrp="1"/>
          </p:cNvSpPr>
          <p:nvPr>
            <p:ph type="body" sz="quarter" idx="28" hasCustomPrompt="1"/>
          </p:nvPr>
        </p:nvSpPr>
        <p:spPr>
          <a:xfrm>
            <a:off x="8290561" y="1973040"/>
            <a:ext cx="3216603" cy="1321339"/>
          </a:xfrm>
        </p:spPr>
        <p:txBody>
          <a:bodyPr/>
          <a:lstStyle>
            <a:lvl1pPr marL="0" indent="0">
              <a:buNone/>
              <a:defRPr sz="2000" b="1">
                <a:solidFill>
                  <a:schemeClr val="tx2"/>
                </a:solidFill>
              </a:defRPr>
            </a:lvl1pPr>
          </a:lstStyle>
          <a:p>
            <a:pPr lvl="0"/>
            <a:r>
              <a:rPr lang="en-US"/>
              <a:t>This is a sidebar insight or callout that is to be used with the spark.</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8290560" y="5055275"/>
            <a:ext cx="3216604" cy="1299265"/>
          </a:xfrm>
        </p:spPr>
        <p:txBody>
          <a:bodyPr tIns="0" bIns="0" anchor="b"/>
          <a:lstStyle>
            <a:lvl1pPr marL="0" indent="0">
              <a:spcBef>
                <a:spcPts val="0"/>
              </a:spcBef>
              <a:spcAft>
                <a:spcPts val="0"/>
              </a:spcAft>
              <a:buFontTx/>
              <a:buNone/>
              <a:defRPr sz="1000" b="0">
                <a:solidFill>
                  <a:schemeClr val="bg2">
                    <a:lumMod val="75000"/>
                  </a:schemeClr>
                </a:solidFill>
              </a:defRPr>
            </a:lvl1pPr>
          </a:lstStyle>
          <a:p>
            <a:pPr lvl="0"/>
            <a:r>
              <a:rPr lang="en-US"/>
              <a:t>Question</a:t>
            </a:r>
          </a:p>
          <a:p>
            <a:pPr lvl="0"/>
            <a:endParaRPr lang="en-US"/>
          </a:p>
          <a:p>
            <a:pPr lvl="0"/>
            <a:r>
              <a:rPr lang="en-US"/>
              <a:t>Answer</a:t>
            </a:r>
          </a:p>
        </p:txBody>
      </p:sp>
    </p:spTree>
    <p:extLst>
      <p:ext uri="{BB962C8B-B14F-4D97-AF65-F5344CB8AC3E}">
        <p14:creationId xmlns:p14="http://schemas.microsoft.com/office/powerpoint/2010/main" val="3867343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Text with Spark Sideba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14E5F-0640-45E3-B6BE-EB2F9EB6ED97}"/>
              </a:ext>
            </a:extLst>
          </p:cNvPr>
          <p:cNvSpPr>
            <a:spLocks noGrp="1"/>
          </p:cNvSpPr>
          <p:nvPr>
            <p:ph type="title" hasCustomPrompt="1"/>
          </p:nvPr>
        </p:nvSpPr>
        <p:spPr/>
        <p:txBody>
          <a:bodyPr/>
          <a:lstStyle/>
          <a:p>
            <a:r>
              <a:rPr lang="en-US"/>
              <a:t>Section name  :  Page title</a:t>
            </a:r>
          </a:p>
        </p:txBody>
      </p:sp>
      <p:sp>
        <p:nvSpPr>
          <p:cNvPr id="12" name="Text Placeholder 5">
            <a:extLst>
              <a:ext uri="{FF2B5EF4-FFF2-40B4-BE49-F238E27FC236}">
                <a16:creationId xmlns:a16="http://schemas.microsoft.com/office/drawing/2014/main" id="{9B8CDD3B-8059-432D-AF09-DB7D436BB9EC}"/>
              </a:ext>
            </a:extLst>
          </p:cNvPr>
          <p:cNvSpPr>
            <a:spLocks noGrp="1"/>
          </p:cNvSpPr>
          <p:nvPr>
            <p:ph type="body" sz="quarter" idx="29" hasCustomPrompt="1"/>
          </p:nvPr>
        </p:nvSpPr>
        <p:spPr>
          <a:xfrm>
            <a:off x="685800" y="1066800"/>
            <a:ext cx="693115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9" name="Text Placeholder 3">
            <a:extLst>
              <a:ext uri="{FF2B5EF4-FFF2-40B4-BE49-F238E27FC236}">
                <a16:creationId xmlns:a16="http://schemas.microsoft.com/office/drawing/2014/main" id="{EC1957B1-8EB3-4006-8120-F319A61161E2}"/>
              </a:ext>
            </a:extLst>
          </p:cNvPr>
          <p:cNvSpPr>
            <a:spLocks noGrp="1"/>
          </p:cNvSpPr>
          <p:nvPr>
            <p:ph type="body" sz="quarter" idx="10"/>
          </p:nvPr>
        </p:nvSpPr>
        <p:spPr>
          <a:xfrm>
            <a:off x="685800" y="2095500"/>
            <a:ext cx="6931152" cy="3848100"/>
          </a:xfrm>
        </p:spPr>
        <p:txBody>
          <a:bodyPr/>
          <a:lstStyle/>
          <a:p>
            <a:pPr lvl="0"/>
            <a:r>
              <a:rPr lang="en-US"/>
              <a:t>Click to edit Master text styles</a:t>
            </a:r>
          </a:p>
          <a:p>
            <a:pPr lvl="1"/>
            <a:r>
              <a:rPr lang="en-US"/>
              <a:t>Second level</a:t>
            </a:r>
          </a:p>
          <a:p>
            <a:pPr lvl="2"/>
            <a:r>
              <a:rPr lang="en-US"/>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693115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a:t>Note: Note text here.</a:t>
            </a:r>
          </a:p>
        </p:txBody>
      </p:sp>
      <p:sp>
        <p:nvSpPr>
          <p:cNvPr id="11" name="Text Placeholder 3">
            <a:extLst>
              <a:ext uri="{FF2B5EF4-FFF2-40B4-BE49-F238E27FC236}">
                <a16:creationId xmlns:a16="http://schemas.microsoft.com/office/drawing/2014/main" id="{80BD27F6-6728-4237-846B-95FCA38C8C98}"/>
              </a:ext>
            </a:extLst>
          </p:cNvPr>
          <p:cNvSpPr>
            <a:spLocks noGrp="1"/>
          </p:cNvSpPr>
          <p:nvPr>
            <p:ph type="body" sz="quarter" idx="28" hasCustomPrompt="1"/>
          </p:nvPr>
        </p:nvSpPr>
        <p:spPr>
          <a:xfrm>
            <a:off x="8221435" y="2556498"/>
            <a:ext cx="3285729" cy="1321339"/>
          </a:xfrm>
        </p:spPr>
        <p:txBody>
          <a:bodyPr/>
          <a:lstStyle>
            <a:lvl1pPr marL="0" indent="0">
              <a:buNone/>
              <a:defRPr sz="2000" b="1">
                <a:solidFill>
                  <a:schemeClr val="tx2"/>
                </a:solidFill>
              </a:defRPr>
            </a:lvl1pPr>
          </a:lstStyle>
          <a:p>
            <a:pPr lvl="0"/>
            <a:r>
              <a:rPr lang="en-US"/>
              <a:t>This is a sidebar insight or callout that is to be used with the spark.</a:t>
            </a:r>
          </a:p>
        </p:txBody>
      </p:sp>
    </p:spTree>
    <p:extLst>
      <p:ext uri="{BB962C8B-B14F-4D97-AF65-F5344CB8AC3E}">
        <p14:creationId xmlns:p14="http://schemas.microsoft.com/office/powerpoint/2010/main" val="2119850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Wid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a:t>Source</a:t>
            </a:r>
          </a:p>
        </p:txBody>
      </p:sp>
      <p:sp>
        <p:nvSpPr>
          <p:cNvPr id="5" name="Chart Placeholder 4">
            <a:extLst>
              <a:ext uri="{FF2B5EF4-FFF2-40B4-BE49-F238E27FC236}">
                <a16:creationId xmlns:a16="http://schemas.microsoft.com/office/drawing/2014/main" id="{C81FDDDA-169C-4A9D-BC8C-1B5ED4744CC4}"/>
              </a:ext>
            </a:extLst>
          </p:cNvPr>
          <p:cNvSpPr>
            <a:spLocks noGrp="1"/>
          </p:cNvSpPr>
          <p:nvPr>
            <p:ph type="chart" sz="quarter" idx="30" hasCustomPrompt="1"/>
          </p:nvPr>
        </p:nvSpPr>
        <p:spPr>
          <a:xfrm>
            <a:off x="687388" y="2095500"/>
            <a:ext cx="10817225" cy="3848100"/>
          </a:xfrm>
        </p:spPr>
        <p:txBody>
          <a:bodyPr/>
          <a:lstStyle>
            <a:lvl1pPr>
              <a:defRPr b="0"/>
            </a:lvl1pPr>
          </a:lstStyle>
          <a:p>
            <a:r>
              <a:rPr lang="en-US"/>
              <a:t>Click icon to add Chart</a:t>
            </a:r>
          </a:p>
        </p:txBody>
      </p:sp>
    </p:spTree>
    <p:extLst>
      <p:ext uri="{BB962C8B-B14F-4D97-AF65-F5344CB8AC3E}">
        <p14:creationId xmlns:p14="http://schemas.microsoft.com/office/powerpoint/2010/main" val="177026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ondary Divider">
    <p:bg>
      <p:bgPr>
        <a:blipFill dpi="0" rotWithShape="1">
          <a:blip r:embed="rId2">
            <a:alphaModFix amt="70000"/>
            <a:lum/>
          </a:blip>
          <a:srcRect/>
          <a:stretch>
            <a:fillRect l="-13000" r="-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7C9376-ABFF-644E-982D-8EA62FFF1AB1}"/>
              </a:ext>
            </a:extLst>
          </p:cNvPr>
          <p:cNvSpPr/>
          <p:nvPr userDrawn="1"/>
        </p:nvSpPr>
        <p:spPr>
          <a:xfrm>
            <a:off x="3941379" y="0"/>
            <a:ext cx="8250621" cy="6858000"/>
          </a:xfrm>
          <a:prstGeom prst="rect">
            <a:avLst/>
          </a:prstGeom>
          <a:gradFill>
            <a:gsLst>
              <a:gs pos="0">
                <a:srgbClr val="F9F9F6">
                  <a:alpha val="0"/>
                </a:srgbClr>
              </a:gs>
              <a:gs pos="100000">
                <a:srgbClr val="F9F9F6">
                  <a:alpha val="66000"/>
                </a:srgbClr>
              </a:gs>
            </a:gsLst>
            <a:lin ang="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a:t>Secondary Divider</a:t>
            </a:r>
          </a:p>
        </p:txBody>
      </p:sp>
      <p:sp>
        <p:nvSpPr>
          <p:cNvPr id="3" name="Text Placeholder 2">
            <a:extLst>
              <a:ext uri="{FF2B5EF4-FFF2-40B4-BE49-F238E27FC236}">
                <a16:creationId xmlns:a16="http://schemas.microsoft.com/office/drawing/2014/main" id="{48330328-7DD6-4F37-B3D1-A02876CCA0C5}"/>
              </a:ext>
            </a:extLst>
          </p:cNvPr>
          <p:cNvSpPr>
            <a:spLocks noGrp="1"/>
          </p:cNvSpPr>
          <p:nvPr>
            <p:ph type="body" idx="1" hasCustomPrompt="1"/>
          </p:nvPr>
        </p:nvSpPr>
        <p:spPr>
          <a:xfrm>
            <a:off x="1219200" y="3124200"/>
            <a:ext cx="10287000" cy="914400"/>
          </a:xfrm>
          <a:prstGeom prst="rect">
            <a:avLst/>
          </a:prstGeom>
        </p:spPr>
        <p:txBody>
          <a:bodyPr/>
          <a:lstStyle>
            <a:lvl1pPr marL="0" indent="0">
              <a:buNone/>
              <a:defRPr sz="22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1049000" cy="0"/>
          </a:xfrm>
          <a:prstGeom prst="line">
            <a:avLst/>
          </a:prstGeom>
          <a:solidFill>
            <a:schemeClr val="accent1"/>
          </a:solidFill>
          <a:ln w="4445" cap="flat" cmpd="sng" algn="ctr">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Graphic 9">
            <a:extLst>
              <a:ext uri="{FF2B5EF4-FFF2-40B4-BE49-F238E27FC236}">
                <a16:creationId xmlns:a16="http://schemas.microsoft.com/office/drawing/2014/main" id="{28C61AED-A83F-7941-8DCB-7957CAE98D9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8033" y="5992294"/>
            <a:ext cx="5273698" cy="340885"/>
          </a:xfrm>
          <a:prstGeom prst="rect">
            <a:avLst/>
          </a:prstGeom>
        </p:spPr>
      </p:pic>
    </p:spTree>
    <p:extLst>
      <p:ext uri="{BB962C8B-B14F-4D97-AF65-F5344CB8AC3E}">
        <p14:creationId xmlns:p14="http://schemas.microsoft.com/office/powerpoint/2010/main" val="1974011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4" name="Chart Placeholder 3">
            <a:extLst>
              <a:ext uri="{FF2B5EF4-FFF2-40B4-BE49-F238E27FC236}">
                <a16:creationId xmlns:a16="http://schemas.microsoft.com/office/drawing/2014/main" id="{2B7B9AC5-844A-43E3-8CD0-30D6CE5E4896}"/>
              </a:ext>
            </a:extLst>
          </p:cNvPr>
          <p:cNvSpPr>
            <a:spLocks noGrp="1"/>
          </p:cNvSpPr>
          <p:nvPr>
            <p:ph type="chart" sz="quarter" idx="31" hasCustomPrompt="1"/>
          </p:nvPr>
        </p:nvSpPr>
        <p:spPr>
          <a:xfrm>
            <a:off x="685800" y="2095500"/>
            <a:ext cx="10820400" cy="3848100"/>
          </a:xfrm>
        </p:spPr>
        <p:txBody>
          <a:bodyPr/>
          <a:lstStyle>
            <a:lvl1pPr>
              <a:defRPr b="0"/>
            </a:lvl1pPr>
          </a:lstStyle>
          <a:p>
            <a:r>
              <a:rPr lang="en-US"/>
              <a:t>Click icon to add Table</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a:t>Source</a:t>
            </a:r>
          </a:p>
        </p:txBody>
      </p:sp>
    </p:spTree>
    <p:extLst>
      <p:ext uri="{BB962C8B-B14F-4D97-AF65-F5344CB8AC3E}">
        <p14:creationId xmlns:p14="http://schemas.microsoft.com/office/powerpoint/2010/main" val="1942612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Width Title Pictur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D8AC-B08E-4EE3-AA82-DEA377B9E520}"/>
              </a:ext>
            </a:extLst>
          </p:cNvPr>
          <p:cNvSpPr>
            <a:spLocks noGrp="1"/>
          </p:cNvSpPr>
          <p:nvPr>
            <p:ph type="title" hasCustomPrompt="1"/>
          </p:nvPr>
        </p:nvSpPr>
        <p:spPr/>
        <p:txBody>
          <a:bodyPr/>
          <a:lstStyle/>
          <a:p>
            <a:r>
              <a:rPr lang="en-US"/>
              <a:t>Section name  :  Page title</a:t>
            </a:r>
          </a:p>
        </p:txBody>
      </p:sp>
      <p:sp>
        <p:nvSpPr>
          <p:cNvPr id="8" name="Text Placeholder 5">
            <a:extLst>
              <a:ext uri="{FF2B5EF4-FFF2-40B4-BE49-F238E27FC236}">
                <a16:creationId xmlns:a16="http://schemas.microsoft.com/office/drawing/2014/main" id="{9824253B-EC14-42F2-99F7-3A8ACA6FA080}"/>
              </a:ext>
            </a:extLst>
          </p:cNvPr>
          <p:cNvSpPr>
            <a:spLocks noGrp="1"/>
          </p:cNvSpPr>
          <p:nvPr>
            <p:ph type="body" sz="quarter" idx="29"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7" name="Text Placeholder 3">
            <a:extLst>
              <a:ext uri="{FF2B5EF4-FFF2-40B4-BE49-F238E27FC236}">
                <a16:creationId xmlns:a16="http://schemas.microsoft.com/office/drawing/2014/main" id="{EB4F2BA7-4028-4E79-8532-C611FC7D2FA1}"/>
              </a:ext>
            </a:extLst>
          </p:cNvPr>
          <p:cNvSpPr>
            <a:spLocks noGrp="1"/>
          </p:cNvSpPr>
          <p:nvPr>
            <p:ph type="body" sz="quarter" idx="10"/>
          </p:nvPr>
        </p:nvSpPr>
        <p:spPr>
          <a:xfrm>
            <a:off x="8153399" y="2084544"/>
            <a:ext cx="3352801" cy="3816349"/>
          </a:xfrm>
        </p:spPr>
        <p:txBody>
          <a:bodyPr/>
          <a:lstStyle/>
          <a:p>
            <a:pPr lvl="0"/>
            <a:r>
              <a:rPr lang="en-US"/>
              <a:t>Click to edit Master text styles</a:t>
            </a:r>
          </a:p>
          <a:p>
            <a:pPr lvl="1"/>
            <a:r>
              <a:rPr lang="en-US"/>
              <a:t>Second level</a:t>
            </a:r>
          </a:p>
          <a:p>
            <a:pPr lvl="2"/>
            <a:r>
              <a:rPr lang="en-US"/>
              <a:t>Third level</a:t>
            </a:r>
          </a:p>
        </p:txBody>
      </p:sp>
      <p:sp>
        <p:nvSpPr>
          <p:cNvPr id="3" name="Picture Placeholder 2">
            <a:extLst>
              <a:ext uri="{FF2B5EF4-FFF2-40B4-BE49-F238E27FC236}">
                <a16:creationId xmlns:a16="http://schemas.microsoft.com/office/drawing/2014/main" id="{C6226B04-6473-4BF6-A0B4-2C7204A8B58C}"/>
              </a:ext>
            </a:extLst>
          </p:cNvPr>
          <p:cNvSpPr>
            <a:spLocks noGrp="1"/>
          </p:cNvSpPr>
          <p:nvPr>
            <p:ph type="pic" sz="quarter" idx="28" hasCustomPrompt="1"/>
          </p:nvPr>
        </p:nvSpPr>
        <p:spPr>
          <a:xfrm>
            <a:off x="685799" y="2095500"/>
            <a:ext cx="6949440" cy="3816350"/>
          </a:xfrm>
          <a:noFill/>
        </p:spPr>
        <p:txBody>
          <a:bodyPr/>
          <a:lstStyle>
            <a:lvl1pPr marL="0" indent="0">
              <a:buNone/>
              <a:defRPr b="0"/>
            </a:lvl1pPr>
          </a:lstStyle>
          <a:p>
            <a:r>
              <a:rPr lang="en-US"/>
              <a:t>Click the icon to add image</a:t>
            </a:r>
          </a:p>
        </p:txBody>
      </p:sp>
    </p:spTree>
    <p:extLst>
      <p:ext uri="{BB962C8B-B14F-4D97-AF65-F5344CB8AC3E}">
        <p14:creationId xmlns:p14="http://schemas.microsoft.com/office/powerpoint/2010/main" val="722641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s">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a:solidFill>
                <a:schemeClr val="bg1"/>
              </a:solidFill>
              <a:latin typeface="+mj-lt"/>
            </a:endParaRPr>
          </a:p>
        </p:txBody>
      </p:sp>
      <p:sp>
        <p:nvSpPr>
          <p:cNvPr id="2" name="Title 1">
            <a:extLst>
              <a:ext uri="{FF2B5EF4-FFF2-40B4-BE49-F238E27FC236}">
                <a16:creationId xmlns:a16="http://schemas.microsoft.com/office/drawing/2014/main" id="{D6B1C488-2A7C-4C47-B242-BC5E118A35EB}"/>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7B125C2F-AD48-B24A-8365-F477954526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3761" y="182767"/>
            <a:ext cx="2674565" cy="172880"/>
          </a:xfrm>
          <a:prstGeom prst="rect">
            <a:avLst/>
          </a:prstGeom>
        </p:spPr>
      </p:pic>
    </p:spTree>
    <p:extLst>
      <p:ext uri="{BB962C8B-B14F-4D97-AF65-F5344CB8AC3E}">
        <p14:creationId xmlns:p14="http://schemas.microsoft.com/office/powerpoint/2010/main" val="1164904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s Title">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a:solidFill>
                <a:schemeClr val="bg1"/>
              </a:solidFill>
              <a:latin typeface="+mj-lt"/>
            </a:endParaRPr>
          </a:p>
        </p:txBody>
      </p:sp>
      <p:sp>
        <p:nvSpPr>
          <p:cNvPr id="2" name="Title 1">
            <a:extLst>
              <a:ext uri="{FF2B5EF4-FFF2-40B4-BE49-F238E27FC236}">
                <a16:creationId xmlns:a16="http://schemas.microsoft.com/office/drawing/2014/main" id="{56CCA643-EA84-45B6-8CFE-65D1CCCECEAC}"/>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14" name="Text Placeholder 5">
            <a:extLst>
              <a:ext uri="{FF2B5EF4-FFF2-40B4-BE49-F238E27FC236}">
                <a16:creationId xmlns:a16="http://schemas.microsoft.com/office/drawing/2014/main" id="{BE734390-C506-4004-BAA2-ACA67C0F99FE}"/>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2" name="Graphic 11">
            <a:extLst>
              <a:ext uri="{FF2B5EF4-FFF2-40B4-BE49-F238E27FC236}">
                <a16:creationId xmlns:a16="http://schemas.microsoft.com/office/drawing/2014/main" id="{4795278E-E34F-9F4F-B28A-B4E49F0B624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3761" y="182767"/>
            <a:ext cx="2674565" cy="172880"/>
          </a:xfrm>
          <a:prstGeom prst="rect">
            <a:avLst/>
          </a:prstGeom>
        </p:spPr>
      </p:pic>
    </p:spTree>
    <p:extLst>
      <p:ext uri="{BB962C8B-B14F-4D97-AF65-F5344CB8AC3E}">
        <p14:creationId xmlns:p14="http://schemas.microsoft.com/office/powerpoint/2010/main" val="1205463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tats 2 Col">
    <p:bg>
      <p:bgPr>
        <a:solidFill>
          <a:schemeClr val="tx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7DC43C2-B496-4EE9-8331-74EA1CA9AC9C}"/>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a:solidFill>
                <a:schemeClr val="bg1"/>
              </a:solidFill>
              <a:latin typeface="+mj-lt"/>
            </a:endParaRPr>
          </a:p>
        </p:txBody>
      </p:sp>
      <p:sp>
        <p:nvSpPr>
          <p:cNvPr id="3" name="Title 2">
            <a:extLst>
              <a:ext uri="{FF2B5EF4-FFF2-40B4-BE49-F238E27FC236}">
                <a16:creationId xmlns:a16="http://schemas.microsoft.com/office/drawing/2014/main" id="{790D05BC-A5F1-4294-9EE0-D0A6CB3B7D47}"/>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20" name="Text Placeholder 5">
            <a:extLst>
              <a:ext uri="{FF2B5EF4-FFF2-40B4-BE49-F238E27FC236}">
                <a16:creationId xmlns:a16="http://schemas.microsoft.com/office/drawing/2014/main" id="{881E482C-2BB5-4408-A051-BBA6FB83C7E0}"/>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1458686"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1458686"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7064830"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7064831"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a:extLst>
              <a:ext uri="{FF2B5EF4-FFF2-40B4-BE49-F238E27FC236}">
                <a16:creationId xmlns:a16="http://schemas.microsoft.com/office/drawing/2014/main" id="{45E74D03-59CD-4B0E-947B-3D08DB1D9E01}"/>
              </a:ext>
            </a:extLst>
          </p:cNvPr>
          <p:cNvGrpSpPr/>
          <p:nvPr userDrawn="1"/>
        </p:nvGrpSpPr>
        <p:grpSpPr>
          <a:xfrm>
            <a:off x="0" y="0"/>
            <a:ext cx="12192000" cy="540902"/>
            <a:chOff x="0" y="0"/>
            <a:chExt cx="12192000" cy="540902"/>
          </a:xfrm>
        </p:grpSpPr>
        <p:cxnSp>
          <p:nvCxnSpPr>
            <p:cNvPr id="18" name="Straight Connector 17">
              <a:extLst>
                <a:ext uri="{FF2B5EF4-FFF2-40B4-BE49-F238E27FC236}">
                  <a16:creationId xmlns:a16="http://schemas.microsoft.com/office/drawing/2014/main" id="{9AE13335-3203-4769-AEAD-2426E725F756}"/>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3323E2-ADE2-4870-AC15-398DFC30554D}"/>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2C6ED91A-19E4-474B-86E9-08713DA6AF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3761" y="182767"/>
            <a:ext cx="2674565" cy="172880"/>
          </a:xfrm>
          <a:prstGeom prst="rect">
            <a:avLst/>
          </a:prstGeom>
        </p:spPr>
      </p:pic>
    </p:spTree>
    <p:extLst>
      <p:ext uri="{BB962C8B-B14F-4D97-AF65-F5344CB8AC3E}">
        <p14:creationId xmlns:p14="http://schemas.microsoft.com/office/powerpoint/2010/main" val="465037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ats 3 Col">
    <p:bg>
      <p:bgPr>
        <a:solidFill>
          <a:schemeClr val="tx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6E4337E-2405-4664-9FF6-D810CC1D2C29}"/>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a:solidFill>
                <a:schemeClr val="bg1"/>
              </a:solidFill>
              <a:latin typeface="+mj-lt"/>
            </a:endParaRPr>
          </a:p>
        </p:txBody>
      </p:sp>
      <p:sp>
        <p:nvSpPr>
          <p:cNvPr id="3" name="Title 2">
            <a:extLst>
              <a:ext uri="{FF2B5EF4-FFF2-40B4-BE49-F238E27FC236}">
                <a16:creationId xmlns:a16="http://schemas.microsoft.com/office/drawing/2014/main" id="{6D0BEA43-38D0-4222-8460-F4EDAAA0EAFE}"/>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27" name="Text Placeholder 5">
            <a:extLst>
              <a:ext uri="{FF2B5EF4-FFF2-40B4-BE49-F238E27FC236}">
                <a16:creationId xmlns:a16="http://schemas.microsoft.com/office/drawing/2014/main" id="{5F71B81C-C397-48AE-9FC3-2A7FF4BDD52D}"/>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85800"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3" name="Text Placeholder 4">
            <a:extLst>
              <a:ext uri="{FF2B5EF4-FFF2-40B4-BE49-F238E27FC236}">
                <a16:creationId xmlns:a16="http://schemas.microsoft.com/office/drawing/2014/main" id="{8FFD4E18-6582-48DD-9231-E0C7BA9E7421}"/>
              </a:ext>
            </a:extLst>
          </p:cNvPr>
          <p:cNvSpPr>
            <a:spLocks noGrp="1"/>
          </p:cNvSpPr>
          <p:nvPr>
            <p:ph type="body" sz="quarter" idx="23"/>
          </p:nvPr>
        </p:nvSpPr>
        <p:spPr>
          <a:xfrm>
            <a:off x="68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4501685"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4" name="Text Placeholder 4">
            <a:extLst>
              <a:ext uri="{FF2B5EF4-FFF2-40B4-BE49-F238E27FC236}">
                <a16:creationId xmlns:a16="http://schemas.microsoft.com/office/drawing/2014/main" id="{4D131935-C6F0-44D5-A9D0-17A1267AB6CB}"/>
              </a:ext>
            </a:extLst>
          </p:cNvPr>
          <p:cNvSpPr>
            <a:spLocks noGrp="1"/>
          </p:cNvSpPr>
          <p:nvPr>
            <p:ph type="body" sz="quarter" idx="30"/>
          </p:nvPr>
        </p:nvSpPr>
        <p:spPr>
          <a:xfrm>
            <a:off x="449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8317571"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5" name="Text Placeholder 4">
            <a:extLst>
              <a:ext uri="{FF2B5EF4-FFF2-40B4-BE49-F238E27FC236}">
                <a16:creationId xmlns:a16="http://schemas.microsoft.com/office/drawing/2014/main" id="{2E773099-7E6B-42C5-9B70-2EB070C34521}"/>
              </a:ext>
            </a:extLst>
          </p:cNvPr>
          <p:cNvSpPr>
            <a:spLocks noGrp="1"/>
          </p:cNvSpPr>
          <p:nvPr>
            <p:ph type="body" sz="quarter" idx="31"/>
          </p:nvPr>
        </p:nvSpPr>
        <p:spPr>
          <a:xfrm>
            <a:off x="8287091"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F4542290-1E60-4E6D-89B6-D788C5CA5CB9}"/>
              </a:ext>
            </a:extLst>
          </p:cNvPr>
          <p:cNvGrpSpPr/>
          <p:nvPr userDrawn="1"/>
        </p:nvGrpSpPr>
        <p:grpSpPr>
          <a:xfrm>
            <a:off x="0" y="0"/>
            <a:ext cx="12192000" cy="540902"/>
            <a:chOff x="0" y="0"/>
            <a:chExt cx="12192000" cy="540902"/>
          </a:xfrm>
        </p:grpSpPr>
        <p:cxnSp>
          <p:nvCxnSpPr>
            <p:cNvPr id="21" name="Straight Connector 20">
              <a:extLst>
                <a:ext uri="{FF2B5EF4-FFF2-40B4-BE49-F238E27FC236}">
                  <a16:creationId xmlns:a16="http://schemas.microsoft.com/office/drawing/2014/main" id="{4FDD5E4D-E95A-4600-AD98-6A1F7D9F954D}"/>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CF2F83-6B79-462A-B19B-3E27F85D95E3}"/>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8" name="Graphic 17">
            <a:extLst>
              <a:ext uri="{FF2B5EF4-FFF2-40B4-BE49-F238E27FC236}">
                <a16:creationId xmlns:a16="http://schemas.microsoft.com/office/drawing/2014/main" id="{D9434CD4-3598-5F4C-B802-1C54784304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3761" y="182767"/>
            <a:ext cx="2674565" cy="172880"/>
          </a:xfrm>
          <a:prstGeom prst="rect">
            <a:avLst/>
          </a:prstGeom>
        </p:spPr>
      </p:pic>
    </p:spTree>
    <p:extLst>
      <p:ext uri="{BB962C8B-B14F-4D97-AF65-F5344CB8AC3E}">
        <p14:creationId xmlns:p14="http://schemas.microsoft.com/office/powerpoint/2010/main" val="3961349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tats 4 Col">
    <p:bg>
      <p:bgPr>
        <a:solidFill>
          <a:schemeClr val="tx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D1FD56F-1ED8-4E00-843F-5FB83B060351}"/>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a:solidFill>
                <a:schemeClr val="bg1"/>
              </a:solidFill>
              <a:latin typeface="+mj-lt"/>
            </a:endParaRPr>
          </a:p>
        </p:txBody>
      </p:sp>
      <p:sp>
        <p:nvSpPr>
          <p:cNvPr id="3" name="Title 2">
            <a:extLst>
              <a:ext uri="{FF2B5EF4-FFF2-40B4-BE49-F238E27FC236}">
                <a16:creationId xmlns:a16="http://schemas.microsoft.com/office/drawing/2014/main" id="{0D6F69C9-8273-4173-84C2-A2D6E3FA3C33}"/>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25" name="Text Placeholder 5">
            <a:extLst>
              <a:ext uri="{FF2B5EF4-FFF2-40B4-BE49-F238E27FC236}">
                <a16:creationId xmlns:a16="http://schemas.microsoft.com/office/drawing/2014/main" id="{E7ECDE78-972D-4AC9-A625-6DE15DAB3243}"/>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97584"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69758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353222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3532219"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6366855"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5" name="Text Placeholder 4">
            <a:extLst>
              <a:ext uri="{FF2B5EF4-FFF2-40B4-BE49-F238E27FC236}">
                <a16:creationId xmlns:a16="http://schemas.microsoft.com/office/drawing/2014/main" id="{2DC41950-4841-4A31-8D10-ECC85F9C31A1}"/>
              </a:ext>
            </a:extLst>
          </p:cNvPr>
          <p:cNvSpPr>
            <a:spLocks noGrp="1"/>
          </p:cNvSpPr>
          <p:nvPr>
            <p:ph type="body" sz="quarter" idx="27"/>
          </p:nvPr>
        </p:nvSpPr>
        <p:spPr>
          <a:xfrm>
            <a:off x="636685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A35C387E-8C3B-4629-954C-DCC8D77ED4C3}"/>
              </a:ext>
            </a:extLst>
          </p:cNvPr>
          <p:cNvSpPr>
            <a:spLocks noGrp="1"/>
          </p:cNvSpPr>
          <p:nvPr>
            <p:ph type="body" sz="quarter" idx="30" hasCustomPrompt="1"/>
          </p:nvPr>
        </p:nvSpPr>
        <p:spPr>
          <a:xfrm>
            <a:off x="920149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7" name="Text Placeholder 4">
            <a:extLst>
              <a:ext uri="{FF2B5EF4-FFF2-40B4-BE49-F238E27FC236}">
                <a16:creationId xmlns:a16="http://schemas.microsoft.com/office/drawing/2014/main" id="{40A3E5DC-73FA-4A4B-A582-E3A805CA2F52}"/>
              </a:ext>
            </a:extLst>
          </p:cNvPr>
          <p:cNvSpPr>
            <a:spLocks noGrp="1"/>
          </p:cNvSpPr>
          <p:nvPr>
            <p:ph type="body" sz="quarter" idx="29"/>
          </p:nvPr>
        </p:nvSpPr>
        <p:spPr>
          <a:xfrm>
            <a:off x="9201490"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a:extLst>
              <a:ext uri="{FF2B5EF4-FFF2-40B4-BE49-F238E27FC236}">
                <a16:creationId xmlns:a16="http://schemas.microsoft.com/office/drawing/2014/main" id="{31E3C67D-7A42-4572-9C52-D18074D33A5D}"/>
              </a:ext>
            </a:extLst>
          </p:cNvPr>
          <p:cNvGrpSpPr/>
          <p:nvPr userDrawn="1"/>
        </p:nvGrpSpPr>
        <p:grpSpPr>
          <a:xfrm>
            <a:off x="0" y="0"/>
            <a:ext cx="12192000" cy="540902"/>
            <a:chOff x="0" y="0"/>
            <a:chExt cx="12192000" cy="540902"/>
          </a:xfrm>
        </p:grpSpPr>
        <p:cxnSp>
          <p:nvCxnSpPr>
            <p:cNvPr id="23" name="Straight Connector 22">
              <a:extLst>
                <a:ext uri="{FF2B5EF4-FFF2-40B4-BE49-F238E27FC236}">
                  <a16:creationId xmlns:a16="http://schemas.microsoft.com/office/drawing/2014/main" id="{043C3E3C-F190-4BE6-B670-5520E83A112F}"/>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7A268C-F469-40BF-96F4-D741A5D748C4}"/>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1" name="Graphic 20">
            <a:extLst>
              <a:ext uri="{FF2B5EF4-FFF2-40B4-BE49-F238E27FC236}">
                <a16:creationId xmlns:a16="http://schemas.microsoft.com/office/drawing/2014/main" id="{DE2552F0-5C5B-384F-93E6-46CF87453A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3761" y="182767"/>
            <a:ext cx="2674565" cy="172880"/>
          </a:xfrm>
          <a:prstGeom prst="rect">
            <a:avLst/>
          </a:prstGeom>
        </p:spPr>
      </p:pic>
    </p:spTree>
    <p:extLst>
      <p:ext uri="{BB962C8B-B14F-4D97-AF65-F5344CB8AC3E}">
        <p14:creationId xmlns:p14="http://schemas.microsoft.com/office/powerpoint/2010/main" val="2118732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ats Qua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a:solidFill>
                <a:schemeClr val="bg1"/>
              </a:solidFill>
              <a:latin typeface="+mj-lt"/>
            </a:endParaRPr>
          </a:p>
        </p:txBody>
      </p:sp>
      <p:sp>
        <p:nvSpPr>
          <p:cNvPr id="2" name="Title 1">
            <a:extLst>
              <a:ext uri="{FF2B5EF4-FFF2-40B4-BE49-F238E27FC236}">
                <a16:creationId xmlns:a16="http://schemas.microsoft.com/office/drawing/2014/main" id="{2ADD7721-9050-40FA-ADD4-EFD4A82329C4}"/>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11" name="Text Placeholder 4">
            <a:extLst>
              <a:ext uri="{FF2B5EF4-FFF2-40B4-BE49-F238E27FC236}">
                <a16:creationId xmlns:a16="http://schemas.microsoft.com/office/drawing/2014/main" id="{99B65228-2F85-4839-B977-43EB5901BBC8}"/>
              </a:ext>
            </a:extLst>
          </p:cNvPr>
          <p:cNvSpPr>
            <a:spLocks noGrp="1"/>
          </p:cNvSpPr>
          <p:nvPr>
            <p:ph type="body" sz="quarter" idx="25" hasCustomPrompt="1"/>
          </p:nvPr>
        </p:nvSpPr>
        <p:spPr>
          <a:xfrm>
            <a:off x="2365563"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0" name="Text Placeholder 4">
            <a:extLst>
              <a:ext uri="{FF2B5EF4-FFF2-40B4-BE49-F238E27FC236}">
                <a16:creationId xmlns:a16="http://schemas.microsoft.com/office/drawing/2014/main" id="{EA0F1821-53E2-4260-AD17-AEC5B0AA2D1A}"/>
              </a:ext>
            </a:extLst>
          </p:cNvPr>
          <p:cNvSpPr>
            <a:spLocks noGrp="1"/>
          </p:cNvSpPr>
          <p:nvPr>
            <p:ph type="body" sz="quarter" idx="24"/>
          </p:nvPr>
        </p:nvSpPr>
        <p:spPr>
          <a:xfrm>
            <a:off x="2365563" y="2420329"/>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200"/>
              </a:spcBef>
              <a:spcAft>
                <a:spcPts val="0"/>
              </a:spcAft>
              <a:buFont typeface="Arial" panose="020B0604020202020204" pitchFamily="34" charset="0"/>
              <a:buNone/>
            </a:pPr>
            <a:r>
              <a:rPr lang="en-US"/>
              <a:t>Second level</a:t>
            </a:r>
          </a:p>
          <a:p>
            <a:pPr marL="0" lvl="2" indent="0" algn="l" defTabSz="914400" rtl="0" eaLnBrk="1" latinLnBrk="0" hangingPunct="1">
              <a:lnSpc>
                <a:spcPct val="90000"/>
              </a:lnSpc>
              <a:spcBef>
                <a:spcPts val="1200"/>
              </a:spcBef>
              <a:spcAft>
                <a:spcPts val="0"/>
              </a:spcAft>
              <a:buFont typeface="Arial" panose="020B0604020202020204" pitchFamily="34" charset="0"/>
              <a:buNone/>
            </a:pPr>
            <a:r>
              <a:rPr lang="en-US"/>
              <a:t>Third level</a:t>
            </a:r>
          </a:p>
          <a:p>
            <a:pPr marL="0" lvl="3" indent="0" algn="l" defTabSz="914400" rtl="0" eaLnBrk="1" latinLnBrk="0" hangingPunct="1">
              <a:lnSpc>
                <a:spcPct val="90000"/>
              </a:lnSpc>
              <a:spcBef>
                <a:spcPts val="1200"/>
              </a:spcBef>
              <a:spcAft>
                <a:spcPts val="0"/>
              </a:spcAft>
              <a:buFont typeface="Arial" panose="020B0604020202020204" pitchFamily="34" charset="0"/>
              <a:buNone/>
            </a:pPr>
            <a:r>
              <a:rPr lang="en-US"/>
              <a:t>Fourth level</a:t>
            </a:r>
          </a:p>
          <a:p>
            <a:pPr marL="0" lvl="4" indent="0" algn="l" defTabSz="914400" rtl="0" eaLnBrk="1" latinLnBrk="0" hangingPunct="1">
              <a:lnSpc>
                <a:spcPct val="90000"/>
              </a:lnSpc>
              <a:spcBef>
                <a:spcPts val="1200"/>
              </a:spcBef>
              <a:spcAft>
                <a:spcPts val="0"/>
              </a:spcAft>
              <a:buFont typeface="Arial" panose="020B0604020202020204" pitchFamily="34" charset="0"/>
              <a:buNone/>
            </a:pPr>
            <a:r>
              <a:rPr lang="en-US"/>
              <a:t>Fifth level</a:t>
            </a:r>
          </a:p>
        </p:txBody>
      </p:sp>
      <p:sp>
        <p:nvSpPr>
          <p:cNvPr id="14" name="Text Placeholder 4">
            <a:extLst>
              <a:ext uri="{FF2B5EF4-FFF2-40B4-BE49-F238E27FC236}">
                <a16:creationId xmlns:a16="http://schemas.microsoft.com/office/drawing/2014/main" id="{B863EF80-5A5D-4CAC-9CD6-FF24E3013436}"/>
              </a:ext>
            </a:extLst>
          </p:cNvPr>
          <p:cNvSpPr>
            <a:spLocks noGrp="1"/>
          </p:cNvSpPr>
          <p:nvPr>
            <p:ph type="body" sz="quarter" idx="27" hasCustomPrompt="1"/>
          </p:nvPr>
        </p:nvSpPr>
        <p:spPr>
          <a:xfrm>
            <a:off x="8153400"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3" name="Text Placeholder 4">
            <a:extLst>
              <a:ext uri="{FF2B5EF4-FFF2-40B4-BE49-F238E27FC236}">
                <a16:creationId xmlns:a16="http://schemas.microsoft.com/office/drawing/2014/main" id="{99562C24-2679-4630-B4A5-628F39EBA955}"/>
              </a:ext>
            </a:extLst>
          </p:cNvPr>
          <p:cNvSpPr>
            <a:spLocks noGrp="1"/>
          </p:cNvSpPr>
          <p:nvPr>
            <p:ph type="body" sz="quarter" idx="26"/>
          </p:nvPr>
        </p:nvSpPr>
        <p:spPr>
          <a:xfrm>
            <a:off x="8153400" y="2420329"/>
            <a:ext cx="3363383" cy="856264"/>
          </a:xfrm>
        </p:spPr>
        <p:txBody>
          <a:bodyPr/>
          <a:lstStyle>
            <a:lvl1pPr marL="0" indent="0">
              <a:lnSpc>
                <a:spcPct val="90000"/>
              </a:lnSpc>
              <a:spcAft>
                <a:spcPts val="0"/>
              </a:spcAft>
              <a:buNone/>
              <a:defRPr sz="2600" b="1">
                <a:solidFill>
                  <a:schemeClr val="bg1"/>
                </a:solidFill>
              </a:defRPr>
            </a:lvl1pPr>
            <a:lvl2pPr marL="0" indent="0">
              <a:lnSpc>
                <a:spcPct val="110000"/>
              </a:lnSpc>
              <a:spcBef>
                <a:spcPts val="0"/>
              </a:spcBef>
              <a:buNone/>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828BD3EE-F9CA-4E0E-A363-0B25B8D606A5}"/>
              </a:ext>
            </a:extLst>
          </p:cNvPr>
          <p:cNvSpPr>
            <a:spLocks noGrp="1"/>
          </p:cNvSpPr>
          <p:nvPr>
            <p:ph type="body" sz="quarter" idx="29" hasCustomPrompt="1"/>
          </p:nvPr>
        </p:nvSpPr>
        <p:spPr>
          <a:xfrm>
            <a:off x="2365563"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5" name="Text Placeholder 4">
            <a:extLst>
              <a:ext uri="{FF2B5EF4-FFF2-40B4-BE49-F238E27FC236}">
                <a16:creationId xmlns:a16="http://schemas.microsoft.com/office/drawing/2014/main" id="{27277B7C-D792-46BD-8505-2DF56D82C8A4}"/>
              </a:ext>
            </a:extLst>
          </p:cNvPr>
          <p:cNvSpPr>
            <a:spLocks noGrp="1"/>
          </p:cNvSpPr>
          <p:nvPr>
            <p:ph type="body" sz="quarter" idx="28"/>
          </p:nvPr>
        </p:nvSpPr>
        <p:spPr>
          <a:xfrm>
            <a:off x="2365563"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200"/>
              </a:spcBef>
              <a:spcAft>
                <a:spcPts val="0"/>
              </a:spcAft>
              <a:buFont typeface="Arial" panose="020B0604020202020204" pitchFamily="34" charset="0"/>
              <a:buNone/>
            </a:pPr>
            <a:r>
              <a:rPr lang="en-US"/>
              <a:t>Second level</a:t>
            </a:r>
          </a:p>
          <a:p>
            <a:pPr marL="0" lvl="2" indent="0" algn="l" defTabSz="914400" rtl="0" eaLnBrk="1" latinLnBrk="0" hangingPunct="1">
              <a:lnSpc>
                <a:spcPct val="90000"/>
              </a:lnSpc>
              <a:spcBef>
                <a:spcPts val="1200"/>
              </a:spcBef>
              <a:spcAft>
                <a:spcPts val="0"/>
              </a:spcAft>
              <a:buFont typeface="Arial" panose="020B0604020202020204" pitchFamily="34" charset="0"/>
              <a:buNone/>
            </a:pPr>
            <a:r>
              <a:rPr lang="en-US"/>
              <a:t>Third level</a:t>
            </a:r>
          </a:p>
          <a:p>
            <a:pPr marL="0" lvl="3" indent="0" algn="l" defTabSz="914400" rtl="0" eaLnBrk="1" latinLnBrk="0" hangingPunct="1">
              <a:lnSpc>
                <a:spcPct val="90000"/>
              </a:lnSpc>
              <a:spcBef>
                <a:spcPts val="1200"/>
              </a:spcBef>
              <a:spcAft>
                <a:spcPts val="0"/>
              </a:spcAft>
              <a:buFont typeface="Arial" panose="020B0604020202020204" pitchFamily="34" charset="0"/>
              <a:buNone/>
            </a:pPr>
            <a:r>
              <a:rPr lang="en-US"/>
              <a:t>Fourth level</a:t>
            </a:r>
          </a:p>
          <a:p>
            <a:pPr marL="0" lvl="4" indent="0" algn="l" defTabSz="914400" rtl="0" eaLnBrk="1" latinLnBrk="0" hangingPunct="1">
              <a:lnSpc>
                <a:spcPct val="90000"/>
              </a:lnSpc>
              <a:spcBef>
                <a:spcPts val="1200"/>
              </a:spcBef>
              <a:spcAft>
                <a:spcPts val="0"/>
              </a:spcAft>
              <a:buFont typeface="Arial" panose="020B0604020202020204" pitchFamily="34" charset="0"/>
              <a:buNone/>
            </a:pPr>
            <a:r>
              <a:rPr lang="en-US"/>
              <a:t>Fifth level</a:t>
            </a:r>
          </a:p>
        </p:txBody>
      </p:sp>
      <p:sp>
        <p:nvSpPr>
          <p:cNvPr id="18" name="Text Placeholder 4">
            <a:extLst>
              <a:ext uri="{FF2B5EF4-FFF2-40B4-BE49-F238E27FC236}">
                <a16:creationId xmlns:a16="http://schemas.microsoft.com/office/drawing/2014/main" id="{0FFB32A6-0BE7-4725-A990-F76E9A6D7910}"/>
              </a:ext>
            </a:extLst>
          </p:cNvPr>
          <p:cNvSpPr>
            <a:spLocks noGrp="1"/>
          </p:cNvSpPr>
          <p:nvPr>
            <p:ph type="body" sz="quarter" idx="31" hasCustomPrompt="1"/>
          </p:nvPr>
        </p:nvSpPr>
        <p:spPr>
          <a:xfrm>
            <a:off x="8153400"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7" name="Text Placeholder 4">
            <a:extLst>
              <a:ext uri="{FF2B5EF4-FFF2-40B4-BE49-F238E27FC236}">
                <a16:creationId xmlns:a16="http://schemas.microsoft.com/office/drawing/2014/main" id="{27624497-A0A5-49CC-9E42-172CC08D8AD8}"/>
              </a:ext>
            </a:extLst>
          </p:cNvPr>
          <p:cNvSpPr>
            <a:spLocks noGrp="1"/>
          </p:cNvSpPr>
          <p:nvPr>
            <p:ph type="body" sz="quarter" idx="30"/>
          </p:nvPr>
        </p:nvSpPr>
        <p:spPr>
          <a:xfrm>
            <a:off x="8153400"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200"/>
              </a:spcBef>
              <a:spcAft>
                <a:spcPts val="0"/>
              </a:spcAft>
              <a:buFont typeface="Arial" panose="020B0604020202020204" pitchFamily="34" charset="0"/>
              <a:buNone/>
            </a:pPr>
            <a:r>
              <a:rPr lang="en-US"/>
              <a:t>Second level</a:t>
            </a:r>
          </a:p>
          <a:p>
            <a:pPr marL="0" lvl="2" indent="0" algn="l" defTabSz="914400" rtl="0" eaLnBrk="1" latinLnBrk="0" hangingPunct="1">
              <a:lnSpc>
                <a:spcPct val="90000"/>
              </a:lnSpc>
              <a:spcBef>
                <a:spcPts val="1200"/>
              </a:spcBef>
              <a:spcAft>
                <a:spcPts val="0"/>
              </a:spcAft>
              <a:buFont typeface="Arial" panose="020B0604020202020204" pitchFamily="34" charset="0"/>
              <a:buNone/>
            </a:pPr>
            <a:r>
              <a:rPr lang="en-US"/>
              <a:t>Third level</a:t>
            </a:r>
          </a:p>
          <a:p>
            <a:pPr marL="0" lvl="3" indent="0" algn="l" defTabSz="914400" rtl="0" eaLnBrk="1" latinLnBrk="0" hangingPunct="1">
              <a:lnSpc>
                <a:spcPct val="90000"/>
              </a:lnSpc>
              <a:spcBef>
                <a:spcPts val="1200"/>
              </a:spcBef>
              <a:spcAft>
                <a:spcPts val="0"/>
              </a:spcAft>
              <a:buFont typeface="Arial" panose="020B0604020202020204" pitchFamily="34" charset="0"/>
              <a:buNone/>
            </a:pPr>
            <a:r>
              <a:rPr lang="en-US"/>
              <a:t>Fourth level</a:t>
            </a:r>
          </a:p>
          <a:p>
            <a:pPr marL="0" lvl="4" indent="0" algn="l" defTabSz="914400" rtl="0" eaLnBrk="1" latinLnBrk="0" hangingPunct="1">
              <a:lnSpc>
                <a:spcPct val="90000"/>
              </a:lnSpc>
              <a:spcBef>
                <a:spcPts val="1200"/>
              </a:spcBef>
              <a:spcAft>
                <a:spcPts val="0"/>
              </a:spcAft>
              <a:buFont typeface="Arial" panose="020B0604020202020204" pitchFamily="34" charset="0"/>
              <a:buNone/>
            </a:pPr>
            <a:r>
              <a:rPr lang="en-US"/>
              <a:t>Fifth level</a:t>
            </a:r>
          </a:p>
        </p:txBody>
      </p:sp>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 name="Graphic 19">
            <a:extLst>
              <a:ext uri="{FF2B5EF4-FFF2-40B4-BE49-F238E27FC236}">
                <a16:creationId xmlns:a16="http://schemas.microsoft.com/office/drawing/2014/main" id="{7FF9FD41-BF18-F142-B171-4C4F124AB7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3761" y="182767"/>
            <a:ext cx="2674565" cy="172880"/>
          </a:xfrm>
          <a:prstGeom prst="rect">
            <a:avLst/>
          </a:prstGeom>
        </p:spPr>
      </p:pic>
    </p:spTree>
    <p:extLst>
      <p:ext uri="{BB962C8B-B14F-4D97-AF65-F5344CB8AC3E}">
        <p14:creationId xmlns:p14="http://schemas.microsoft.com/office/powerpoint/2010/main" val="3869022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s 2 Blocks">
    <p:bg>
      <p:bgPr>
        <a:blipFill>
          <a:blip r:embed="rId2">
            <a:alphaModFix amt="80000"/>
          </a:blip>
          <a:stretch>
            <a:fillRect l="-50000" r="-50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a:solidFill>
                <a:schemeClr val="bg1"/>
              </a:solidFill>
              <a:latin typeface="+mj-lt"/>
            </a:endParaRPr>
          </a:p>
        </p:txBody>
      </p:sp>
      <p:sp>
        <p:nvSpPr>
          <p:cNvPr id="2" name="Title 1">
            <a:extLst>
              <a:ext uri="{FF2B5EF4-FFF2-40B4-BE49-F238E27FC236}">
                <a16:creationId xmlns:a16="http://schemas.microsoft.com/office/drawing/2014/main" id="{7453BFCC-3ACD-4ECB-8408-AEADC8C70479}"/>
              </a:ext>
            </a:extLst>
          </p:cNvPr>
          <p:cNvSpPr>
            <a:spLocks noGrp="1"/>
          </p:cNvSpPr>
          <p:nvPr>
            <p:ph type="title" hasCustomPrompt="1"/>
          </p:nvPr>
        </p:nvSpPr>
        <p:spPr/>
        <p:txBody>
          <a:bodyPr/>
          <a:lstStyle>
            <a:lvl1pPr>
              <a:defRPr>
                <a:solidFill>
                  <a:schemeClr val="tx1"/>
                </a:solidFill>
              </a:defRPr>
            </a:lvl1pPr>
          </a:lstStyle>
          <a:p>
            <a:r>
              <a:rPr lang="en-US"/>
              <a:t>Section name  :  Page title</a:t>
            </a:r>
          </a:p>
        </p:txBody>
      </p:sp>
      <p:sp>
        <p:nvSpPr>
          <p:cNvPr id="8" name="Text Placeholder 2">
            <a:extLst>
              <a:ext uri="{FF2B5EF4-FFF2-40B4-BE49-F238E27FC236}">
                <a16:creationId xmlns:a16="http://schemas.microsoft.com/office/drawing/2014/main" id="{FFF4509B-8B21-8246-9B51-F0394A1FA386}"/>
              </a:ext>
            </a:extLst>
          </p:cNvPr>
          <p:cNvSpPr>
            <a:spLocks noGrp="1"/>
          </p:cNvSpPr>
          <p:nvPr>
            <p:ph type="body" sz="quarter" idx="24" hasCustomPrompt="1"/>
          </p:nvPr>
        </p:nvSpPr>
        <p:spPr>
          <a:xfrm>
            <a:off x="1240971" y="2811418"/>
            <a:ext cx="4270248" cy="2928982"/>
          </a:xfrm>
        </p:spPr>
        <p:txBody>
          <a:bodyPr/>
          <a:lstStyle>
            <a:lvl1pPr marL="0" indent="0" algn="ctr">
              <a:buNone/>
              <a:defRPr sz="2400" b="0" i="0">
                <a:solidFill>
                  <a:schemeClr val="tx1"/>
                </a:solidFill>
                <a:latin typeface="Roboto Light" panose="02000000000000000000" pitchFamily="2" charset="0"/>
                <a:ea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Quote goes here</a:t>
            </a:r>
          </a:p>
        </p:txBody>
      </p:sp>
      <p:sp>
        <p:nvSpPr>
          <p:cNvPr id="10" name="Text Placeholder 2">
            <a:extLst>
              <a:ext uri="{FF2B5EF4-FFF2-40B4-BE49-F238E27FC236}">
                <a16:creationId xmlns:a16="http://schemas.microsoft.com/office/drawing/2014/main" id="{7033DDB8-23BC-6B46-B999-25D41D5ED2E9}"/>
              </a:ext>
            </a:extLst>
          </p:cNvPr>
          <p:cNvSpPr>
            <a:spLocks noGrp="1"/>
          </p:cNvSpPr>
          <p:nvPr>
            <p:ph type="body" sz="quarter" idx="25" hasCustomPrompt="1"/>
          </p:nvPr>
        </p:nvSpPr>
        <p:spPr>
          <a:xfrm>
            <a:off x="6725795" y="2811418"/>
            <a:ext cx="4270248" cy="2928982"/>
          </a:xfrm>
        </p:spPr>
        <p:txBody>
          <a:bodyPr/>
          <a:lstStyle>
            <a:lvl1pPr marL="0" indent="0" algn="ctr">
              <a:buNone/>
              <a:defRPr sz="2400" b="0" i="0">
                <a:solidFill>
                  <a:schemeClr val="tx1"/>
                </a:solidFill>
                <a:latin typeface="Roboto Light" panose="02000000000000000000" pitchFamily="2" charset="0"/>
                <a:ea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Quote goes here</a:t>
            </a:r>
          </a:p>
        </p:txBody>
      </p:sp>
      <p:sp>
        <p:nvSpPr>
          <p:cNvPr id="11" name="Text Placeholder 2">
            <a:extLst>
              <a:ext uri="{FF2B5EF4-FFF2-40B4-BE49-F238E27FC236}">
                <a16:creationId xmlns:a16="http://schemas.microsoft.com/office/drawing/2014/main" id="{4D034811-E245-F646-890D-55888A8FA869}"/>
              </a:ext>
            </a:extLst>
          </p:cNvPr>
          <p:cNvSpPr>
            <a:spLocks noGrp="1"/>
          </p:cNvSpPr>
          <p:nvPr>
            <p:ph type="body" sz="quarter" idx="28" hasCustomPrompt="1"/>
          </p:nvPr>
        </p:nvSpPr>
        <p:spPr>
          <a:xfrm>
            <a:off x="1495612" y="2051723"/>
            <a:ext cx="3760965" cy="662908"/>
          </a:xfrm>
        </p:spPr>
        <p:txBody>
          <a:bodyPr/>
          <a:lstStyle>
            <a:lvl1pPr marL="0" indent="0" algn="ctr">
              <a:buNone/>
              <a:defRPr sz="1800" b="1">
                <a:solidFill>
                  <a:schemeClr val="tx1"/>
                </a:solidFill>
              </a:defRPr>
            </a:lvl1pPr>
            <a:lvl2pPr marL="0" indent="0" algn="ctr">
              <a:spcBef>
                <a:spcPts val="0"/>
              </a:spcBef>
              <a:spcAft>
                <a:spcPts val="0"/>
              </a:spcAft>
              <a:buNone/>
              <a:defRPr sz="1800">
                <a:solidFill>
                  <a:schemeClr val="tx1"/>
                </a:solidFill>
                <a:latin typeface="Roboto Light" pitchFamily="2" charset="0"/>
                <a:ea typeface="Roboto Light"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Firstname</a:t>
            </a:r>
            <a:r>
              <a:rPr lang="en-US"/>
              <a:t> Lastname</a:t>
            </a:r>
          </a:p>
          <a:p>
            <a:pPr lvl="1"/>
            <a:r>
              <a:rPr lang="en-US"/>
              <a:t>Title</a:t>
            </a:r>
          </a:p>
        </p:txBody>
      </p:sp>
      <p:sp>
        <p:nvSpPr>
          <p:cNvPr id="12" name="Text Placeholder 2">
            <a:extLst>
              <a:ext uri="{FF2B5EF4-FFF2-40B4-BE49-F238E27FC236}">
                <a16:creationId xmlns:a16="http://schemas.microsoft.com/office/drawing/2014/main" id="{FD765089-AEAB-4544-BE7F-1E01569D4D91}"/>
              </a:ext>
            </a:extLst>
          </p:cNvPr>
          <p:cNvSpPr>
            <a:spLocks noGrp="1"/>
          </p:cNvSpPr>
          <p:nvPr>
            <p:ph type="body" sz="quarter" idx="29" hasCustomPrompt="1"/>
          </p:nvPr>
        </p:nvSpPr>
        <p:spPr>
          <a:xfrm>
            <a:off x="6980436" y="2051723"/>
            <a:ext cx="3760965" cy="662908"/>
          </a:xfrm>
        </p:spPr>
        <p:txBody>
          <a:bodyPr/>
          <a:lstStyle>
            <a:lvl1pPr marL="0" indent="0" algn="ctr">
              <a:buNone/>
              <a:defRPr sz="1800" b="1">
                <a:solidFill>
                  <a:schemeClr val="tx1"/>
                </a:solidFill>
              </a:defRPr>
            </a:lvl1pPr>
            <a:lvl2pPr marL="0" indent="0" algn="ctr">
              <a:spcBef>
                <a:spcPts val="0"/>
              </a:spcBef>
              <a:spcAft>
                <a:spcPts val="0"/>
              </a:spcAft>
              <a:buNone/>
              <a:defRPr sz="1800">
                <a:solidFill>
                  <a:schemeClr val="tx1"/>
                </a:solidFill>
                <a:latin typeface="Roboto Light" pitchFamily="2" charset="0"/>
                <a:ea typeface="Roboto Light"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Firstname</a:t>
            </a:r>
            <a:r>
              <a:rPr lang="en-US"/>
              <a:t> Lastname</a:t>
            </a:r>
          </a:p>
          <a:p>
            <a:pPr lvl="1"/>
            <a:r>
              <a:rPr lang="en-US"/>
              <a:t>Title</a:t>
            </a:r>
          </a:p>
        </p:txBody>
      </p:sp>
      <p:sp>
        <p:nvSpPr>
          <p:cNvPr id="13" name="Picture Placeholder 25">
            <a:extLst>
              <a:ext uri="{FF2B5EF4-FFF2-40B4-BE49-F238E27FC236}">
                <a16:creationId xmlns:a16="http://schemas.microsoft.com/office/drawing/2014/main" id="{B9C3AAFB-FB56-7047-BB97-55880E02EC5C}"/>
              </a:ext>
            </a:extLst>
          </p:cNvPr>
          <p:cNvSpPr>
            <a:spLocks noGrp="1"/>
          </p:cNvSpPr>
          <p:nvPr>
            <p:ph type="pic" sz="quarter" idx="30" hasCustomPrompt="1"/>
          </p:nvPr>
        </p:nvSpPr>
        <p:spPr>
          <a:xfrm>
            <a:off x="2996618" y="1117600"/>
            <a:ext cx="758952" cy="758952"/>
          </a:xfrm>
          <a:prstGeom prst="ellipse">
            <a:avLst/>
          </a:prstGeom>
        </p:spPr>
        <p:txBody>
          <a:bodyPr>
            <a:noAutofit/>
          </a:bodyPr>
          <a:lstStyle>
            <a:lvl1pPr marL="0" indent="0">
              <a:buNone/>
              <a:defRPr sz="1050">
                <a:solidFill>
                  <a:schemeClr val="bg1"/>
                </a:solidFill>
              </a:defRPr>
            </a:lvl1pPr>
          </a:lstStyle>
          <a:p>
            <a:r>
              <a:rPr lang="en-US"/>
              <a:t> </a:t>
            </a:r>
          </a:p>
        </p:txBody>
      </p:sp>
      <p:sp>
        <p:nvSpPr>
          <p:cNvPr id="14" name="Picture Placeholder 25">
            <a:extLst>
              <a:ext uri="{FF2B5EF4-FFF2-40B4-BE49-F238E27FC236}">
                <a16:creationId xmlns:a16="http://schemas.microsoft.com/office/drawing/2014/main" id="{2F929CF9-55F9-9A48-8148-24877D34A932}"/>
              </a:ext>
            </a:extLst>
          </p:cNvPr>
          <p:cNvSpPr>
            <a:spLocks noGrp="1"/>
          </p:cNvSpPr>
          <p:nvPr>
            <p:ph type="pic" sz="quarter" idx="31" hasCustomPrompt="1"/>
          </p:nvPr>
        </p:nvSpPr>
        <p:spPr>
          <a:xfrm>
            <a:off x="8481442" y="1117600"/>
            <a:ext cx="758952" cy="758952"/>
          </a:xfrm>
          <a:prstGeom prst="ellipse">
            <a:avLst/>
          </a:prstGeom>
        </p:spPr>
        <p:txBody>
          <a:bodyPr>
            <a:noAutofit/>
          </a:bodyPr>
          <a:lstStyle>
            <a:lvl1pPr marL="0" indent="0">
              <a:buNone/>
              <a:defRPr sz="1050">
                <a:solidFill>
                  <a:schemeClr val="bg1"/>
                </a:solidFill>
              </a:defRPr>
            </a:lvl1pPr>
          </a:lstStyle>
          <a:p>
            <a:r>
              <a:rPr lang="en-US"/>
              <a:t> </a:t>
            </a:r>
          </a:p>
        </p:txBody>
      </p:sp>
    </p:spTree>
    <p:extLst>
      <p:ext uri="{BB962C8B-B14F-4D97-AF65-F5344CB8AC3E}">
        <p14:creationId xmlns:p14="http://schemas.microsoft.com/office/powerpoint/2010/main" val="955890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dership Quote">
    <p:bg>
      <p:bgPr>
        <a:blipFill dpi="0" rotWithShape="1">
          <a:blip r:embed="rId2">
            <a:alphaModFix amt="80000"/>
            <a:lum/>
          </a:blip>
          <a:srcRect/>
          <a:stretch>
            <a:fillRect l="-50000" r="-50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a:solidFill>
                <a:schemeClr val="bg1"/>
              </a:solidFill>
              <a:latin typeface="+mj-lt"/>
            </a:endParaRPr>
          </a:p>
        </p:txBody>
      </p:sp>
      <p:sp>
        <p:nvSpPr>
          <p:cNvPr id="2" name="Title 1">
            <a:extLst>
              <a:ext uri="{FF2B5EF4-FFF2-40B4-BE49-F238E27FC236}">
                <a16:creationId xmlns:a16="http://schemas.microsoft.com/office/drawing/2014/main" id="{1462C756-F283-478E-B836-5DA225E35E7B}"/>
              </a:ext>
            </a:extLst>
          </p:cNvPr>
          <p:cNvSpPr>
            <a:spLocks noGrp="1"/>
          </p:cNvSpPr>
          <p:nvPr>
            <p:ph type="title" hasCustomPrompt="1"/>
          </p:nvPr>
        </p:nvSpPr>
        <p:spPr/>
        <p:txBody>
          <a:bodyPr/>
          <a:lstStyle>
            <a:lvl1pPr>
              <a:defRPr>
                <a:solidFill>
                  <a:schemeClr val="tx1"/>
                </a:solidFill>
              </a:defRPr>
            </a:lvl1pPr>
          </a:lstStyle>
          <a:p>
            <a:r>
              <a:rPr lang="en-US"/>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2216332" y="3115855"/>
            <a:ext cx="7759337" cy="2898961"/>
          </a:xfrm>
        </p:spPr>
        <p:txBody>
          <a:bodyPr/>
          <a:lstStyle>
            <a:lvl1pPr marL="0" indent="0" algn="ctr">
              <a:buNone/>
              <a:defRPr sz="2500" b="0" i="0">
                <a:solidFill>
                  <a:schemeClr val="tx1"/>
                </a:solidFill>
                <a:latin typeface="Roboto Light" panose="02000000000000000000" pitchFamily="2" charset="0"/>
                <a:ea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4215518" y="2182221"/>
            <a:ext cx="3760965" cy="662908"/>
          </a:xfrm>
        </p:spPr>
        <p:txBody>
          <a:bodyPr/>
          <a:lstStyle>
            <a:lvl1pPr marL="0" indent="0" algn="ctr">
              <a:buNone/>
              <a:defRPr sz="1800" b="1">
                <a:solidFill>
                  <a:schemeClr val="tx1"/>
                </a:solidFill>
              </a:defRPr>
            </a:lvl1pPr>
            <a:lvl2pPr marL="0" indent="0" algn="ctr">
              <a:spcBef>
                <a:spcPts val="0"/>
              </a:spcBef>
              <a:spcAft>
                <a:spcPts val="0"/>
              </a:spcAft>
              <a:buNone/>
              <a:defRPr sz="1800">
                <a:solidFill>
                  <a:schemeClr val="tx1"/>
                </a:solidFill>
                <a:latin typeface="Roboto Light" pitchFamily="2" charset="0"/>
                <a:ea typeface="Roboto Light"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Firstname</a:t>
            </a:r>
            <a:r>
              <a:rPr lang="en-US"/>
              <a:t> Lastname</a:t>
            </a:r>
          </a:p>
          <a:p>
            <a:pPr lvl="1"/>
            <a:r>
              <a:rPr lang="en-US"/>
              <a:t>Title</a:t>
            </a:r>
          </a:p>
        </p:txBody>
      </p:sp>
      <p:sp>
        <p:nvSpPr>
          <p:cNvPr id="16" name="Picture Placeholder 25">
            <a:extLst>
              <a:ext uri="{FF2B5EF4-FFF2-40B4-BE49-F238E27FC236}">
                <a16:creationId xmlns:a16="http://schemas.microsoft.com/office/drawing/2014/main" id="{ADC458EF-3D51-46E7-AA8A-BBC0411DBE36}"/>
              </a:ext>
            </a:extLst>
          </p:cNvPr>
          <p:cNvSpPr>
            <a:spLocks noGrp="1"/>
          </p:cNvSpPr>
          <p:nvPr>
            <p:ph type="pic" sz="quarter" idx="25" hasCustomPrompt="1"/>
          </p:nvPr>
        </p:nvSpPr>
        <p:spPr>
          <a:xfrm>
            <a:off x="5716524" y="1227502"/>
            <a:ext cx="758952" cy="758952"/>
          </a:xfrm>
          <a:prstGeom prst="ellipse">
            <a:avLst/>
          </a:prstGeom>
        </p:spPr>
        <p:txBody>
          <a:bodyPr>
            <a:noAutofit/>
          </a:bodyPr>
          <a:lstStyle>
            <a:lvl1pPr marL="0" indent="0">
              <a:buNone/>
              <a:defRPr sz="1050">
                <a:solidFill>
                  <a:schemeClr val="bg1"/>
                </a:solidFill>
              </a:defRPr>
            </a:lvl1pPr>
          </a:lstStyle>
          <a:p>
            <a:r>
              <a:rPr lang="en-US"/>
              <a:t> </a:t>
            </a:r>
          </a:p>
        </p:txBody>
      </p:sp>
    </p:spTree>
    <p:extLst>
      <p:ext uri="{BB962C8B-B14F-4D97-AF65-F5344CB8AC3E}">
        <p14:creationId xmlns:p14="http://schemas.microsoft.com/office/powerpoint/2010/main" val="182557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
    <p:bg>
      <p:bgPr>
        <a:solidFill>
          <a:srgbClr val="EDEAE4">
            <a:alpha val="60000"/>
          </a:srgb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145486-2562-5045-A626-DE3AF40B6DFA}"/>
              </a:ext>
            </a:extLst>
          </p:cNvPr>
          <p:cNvSpPr>
            <a:spLocks noGrp="1"/>
          </p:cNvSpPr>
          <p:nvPr>
            <p:ph type="title" hasCustomPrompt="1"/>
          </p:nvPr>
        </p:nvSpPr>
        <p:spPr>
          <a:xfrm>
            <a:off x="1219200" y="2247984"/>
            <a:ext cx="54102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a:t>Break</a:t>
            </a:r>
          </a:p>
        </p:txBody>
      </p:sp>
      <p:cxnSp>
        <p:nvCxnSpPr>
          <p:cNvPr id="12" name="Straight Connector 11">
            <a:extLst>
              <a:ext uri="{FF2B5EF4-FFF2-40B4-BE49-F238E27FC236}">
                <a16:creationId xmlns:a16="http://schemas.microsoft.com/office/drawing/2014/main" id="{B9B467D2-E57E-E742-9931-C33E296A404C}"/>
              </a:ext>
            </a:extLst>
          </p:cNvPr>
          <p:cNvCxnSpPr/>
          <p:nvPr userDrawn="1"/>
        </p:nvCxnSpPr>
        <p:spPr bwMode="auto">
          <a:xfrm>
            <a:off x="1219200" y="2180803"/>
            <a:ext cx="11049000" cy="0"/>
          </a:xfrm>
          <a:prstGeom prst="line">
            <a:avLst/>
          </a:prstGeom>
          <a:solidFill>
            <a:schemeClr val="accent1"/>
          </a:solidFill>
          <a:ln w="4445" cap="flat" cmpd="sng" algn="ctr">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416A641C-70E3-1C43-8483-E539E709B9C5}"/>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 b="42"/>
          <a:stretch/>
        </p:blipFill>
        <p:spPr>
          <a:xfrm>
            <a:off x="5712031" y="3716976"/>
            <a:ext cx="6479969" cy="3141023"/>
          </a:xfrm>
          <a:prstGeom prst="rect">
            <a:avLst/>
          </a:prstGeom>
        </p:spPr>
      </p:pic>
      <p:pic>
        <p:nvPicPr>
          <p:cNvPr id="7" name="Picture 6">
            <a:extLst>
              <a:ext uri="{FF2B5EF4-FFF2-40B4-BE49-F238E27FC236}">
                <a16:creationId xmlns:a16="http://schemas.microsoft.com/office/drawing/2014/main" id="{031FD595-B0AB-A84A-BFD6-825DC9BF35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7"/>
          <a:stretch/>
        </p:blipFill>
        <p:spPr>
          <a:xfrm>
            <a:off x="6621027" y="367782"/>
            <a:ext cx="5570973" cy="6219651"/>
          </a:xfrm>
          <a:prstGeom prst="rect">
            <a:avLst/>
          </a:prstGeom>
        </p:spPr>
      </p:pic>
    </p:spTree>
    <p:extLst>
      <p:ext uri="{BB962C8B-B14F-4D97-AF65-F5344CB8AC3E}">
        <p14:creationId xmlns:p14="http://schemas.microsoft.com/office/powerpoint/2010/main" val="765794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ats with Intro">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a:solidFill>
                <a:schemeClr val="bg1"/>
              </a:solidFill>
              <a:latin typeface="+mj-lt"/>
            </a:endParaRPr>
          </a:p>
        </p:txBody>
      </p:sp>
      <p:sp>
        <p:nvSpPr>
          <p:cNvPr id="2" name="Title 1">
            <a:extLst>
              <a:ext uri="{FF2B5EF4-FFF2-40B4-BE49-F238E27FC236}">
                <a16:creationId xmlns:a16="http://schemas.microsoft.com/office/drawing/2014/main" id="{F2846CDC-F252-495A-9FB2-56441834B0DB}"/>
              </a:ext>
            </a:extLst>
          </p:cNvPr>
          <p:cNvSpPr>
            <a:spLocks noGrp="1"/>
          </p:cNvSpPr>
          <p:nvPr>
            <p:ph type="title" hasCustomPrompt="1"/>
          </p:nvPr>
        </p:nvSpPr>
        <p:spPr/>
        <p:txBody>
          <a:bodyPr/>
          <a:lstStyle>
            <a:lvl1pPr>
              <a:defRPr>
                <a:solidFill>
                  <a:schemeClr val="bg1"/>
                </a:solidFill>
              </a:defRPr>
            </a:lvl1pPr>
          </a:lstStyle>
          <a:p>
            <a:r>
              <a:rPr lang="en-US"/>
              <a:t>Section name  :  Page title</a:t>
            </a:r>
          </a:p>
        </p:txBody>
      </p:sp>
      <p:sp>
        <p:nvSpPr>
          <p:cNvPr id="15" name="Text Placeholder 5">
            <a:extLst>
              <a:ext uri="{FF2B5EF4-FFF2-40B4-BE49-F238E27FC236}">
                <a16:creationId xmlns:a16="http://schemas.microsoft.com/office/drawing/2014/main" id="{A501A11C-3D00-434A-ABD8-CC4C3F3EA0BE}"/>
              </a:ext>
            </a:extLst>
          </p:cNvPr>
          <p:cNvSpPr>
            <a:spLocks noGrp="1"/>
          </p:cNvSpPr>
          <p:nvPr>
            <p:ph type="body" sz="quarter" idx="11"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
        <p:nvSpPr>
          <p:cNvPr id="14" name="Text Placeholder 3">
            <a:extLst>
              <a:ext uri="{FF2B5EF4-FFF2-40B4-BE49-F238E27FC236}">
                <a16:creationId xmlns:a16="http://schemas.microsoft.com/office/drawing/2014/main" id="{5AE828F8-48F0-4817-BF0A-FAE4D531D2E2}"/>
              </a:ext>
            </a:extLst>
          </p:cNvPr>
          <p:cNvSpPr>
            <a:spLocks noGrp="1"/>
          </p:cNvSpPr>
          <p:nvPr>
            <p:ph type="body" sz="quarter" idx="10"/>
          </p:nvPr>
        </p:nvSpPr>
        <p:spPr>
          <a:xfrm>
            <a:off x="685800" y="2106386"/>
            <a:ext cx="9753600" cy="380523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2" name="Graphic 11">
            <a:extLst>
              <a:ext uri="{FF2B5EF4-FFF2-40B4-BE49-F238E27FC236}">
                <a16:creationId xmlns:a16="http://schemas.microsoft.com/office/drawing/2014/main" id="{0B4CC57F-7163-A142-ADCC-FB9DD1D57F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3761" y="182767"/>
            <a:ext cx="2674565" cy="172880"/>
          </a:xfrm>
          <a:prstGeom prst="rect">
            <a:avLst/>
          </a:prstGeom>
        </p:spPr>
      </p:pic>
    </p:spTree>
    <p:extLst>
      <p:ext uri="{BB962C8B-B14F-4D97-AF65-F5344CB8AC3E}">
        <p14:creationId xmlns:p14="http://schemas.microsoft.com/office/powerpoint/2010/main" val="1482767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FCFF-0CCE-4D3E-90D2-E6312B451C7B}"/>
              </a:ext>
            </a:extLst>
          </p:cNvPr>
          <p:cNvSpPr>
            <a:spLocks noGrp="1"/>
          </p:cNvSpPr>
          <p:nvPr>
            <p:ph type="title" hasCustomPrompt="1"/>
          </p:nvPr>
        </p:nvSpPr>
        <p:spPr/>
        <p:txBody>
          <a:bodyPr/>
          <a:lstStyle/>
          <a:p>
            <a:r>
              <a:rPr lang="en-US"/>
              <a:t>Section name  :  Page title</a:t>
            </a:r>
          </a:p>
        </p:txBody>
      </p:sp>
      <p:sp>
        <p:nvSpPr>
          <p:cNvPr id="38" name="Text Placeholder 34">
            <a:extLst>
              <a:ext uri="{FF2B5EF4-FFF2-40B4-BE49-F238E27FC236}">
                <a16:creationId xmlns:a16="http://schemas.microsoft.com/office/drawing/2014/main" id="{D9E2A0D2-3018-4122-A527-208C6476E928}"/>
              </a:ext>
            </a:extLst>
          </p:cNvPr>
          <p:cNvSpPr>
            <a:spLocks noGrp="1"/>
          </p:cNvSpPr>
          <p:nvPr>
            <p:ph type="body" sz="quarter" idx="27" hasCustomPrompt="1"/>
          </p:nvPr>
        </p:nvSpPr>
        <p:spPr>
          <a:xfrm>
            <a:off x="1059401"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13" name="Text Placeholder 34">
            <a:extLst>
              <a:ext uri="{FF2B5EF4-FFF2-40B4-BE49-F238E27FC236}">
                <a16:creationId xmlns:a16="http://schemas.microsoft.com/office/drawing/2014/main" id="{107EB35F-5DF3-406A-A6F1-F66507AFDC9F}"/>
              </a:ext>
            </a:extLst>
          </p:cNvPr>
          <p:cNvSpPr>
            <a:spLocks noGrp="1"/>
          </p:cNvSpPr>
          <p:nvPr>
            <p:ph type="body" sz="quarter" idx="30" hasCustomPrompt="1"/>
          </p:nvPr>
        </p:nvSpPr>
        <p:spPr>
          <a:xfrm>
            <a:off x="4762200"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52" name="Text Placeholder 34">
            <a:extLst>
              <a:ext uri="{FF2B5EF4-FFF2-40B4-BE49-F238E27FC236}">
                <a16:creationId xmlns:a16="http://schemas.microsoft.com/office/drawing/2014/main" id="{85E3F66C-26CB-4011-8B99-E39F3F9289E6}"/>
              </a:ext>
            </a:extLst>
          </p:cNvPr>
          <p:cNvSpPr>
            <a:spLocks noGrp="1"/>
          </p:cNvSpPr>
          <p:nvPr>
            <p:ph type="body" sz="quarter" idx="32" hasCustomPrompt="1"/>
          </p:nvPr>
        </p:nvSpPr>
        <p:spPr>
          <a:xfrm>
            <a:off x="8462509"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a:t>First </a:t>
            </a:r>
            <a:r>
              <a:rPr lang="en-US" err="1"/>
              <a:t>Lastname</a:t>
            </a:r>
            <a:endParaRPr lang="en-US"/>
          </a:p>
          <a:p>
            <a:pPr lvl="1"/>
            <a:r>
              <a:rPr lang="en-US"/>
              <a:t>Role at NORC</a:t>
            </a:r>
          </a:p>
          <a:p>
            <a:pPr lvl="2"/>
            <a:r>
              <a:rPr lang="en-US"/>
              <a:t>Department</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1434939" y="1804530"/>
            <a:ext cx="1972813" cy="1972813"/>
          </a:xfrm>
          <a:prstGeom prst="ellipse">
            <a:avLst/>
          </a:prstGeom>
          <a:noFill/>
        </p:spPr>
        <p:txBody>
          <a:bodyPr anchor="ctr" anchorCtr="0"/>
          <a:lstStyle>
            <a:lvl1pPr marL="0" indent="0" algn="ctr">
              <a:buFontTx/>
              <a:buNone/>
              <a:defRPr sz="1200" b="0"/>
            </a:lvl1pPr>
          </a:lstStyle>
          <a:p>
            <a:r>
              <a:rPr lang="en-US"/>
              <a:t>Click icon to add picture</a:t>
            </a:r>
          </a:p>
        </p:txBody>
      </p:sp>
      <p:sp>
        <p:nvSpPr>
          <p:cNvPr id="33" name="Picture Placeholder 2">
            <a:extLst>
              <a:ext uri="{FF2B5EF4-FFF2-40B4-BE49-F238E27FC236}">
                <a16:creationId xmlns:a16="http://schemas.microsoft.com/office/drawing/2014/main" id="{79AB6FE3-492D-4BF8-A7E2-5519194F5B9D}"/>
              </a:ext>
            </a:extLst>
          </p:cNvPr>
          <p:cNvSpPr>
            <a:spLocks noGrp="1" noChangeAspect="1"/>
          </p:cNvSpPr>
          <p:nvPr>
            <p:ph type="pic" sz="quarter" idx="31"/>
          </p:nvPr>
        </p:nvSpPr>
        <p:spPr>
          <a:xfrm>
            <a:off x="5136908" y="1804530"/>
            <a:ext cx="1972813" cy="1972813"/>
          </a:xfrm>
          <a:prstGeom prst="ellipse">
            <a:avLst/>
          </a:prstGeom>
          <a:noFill/>
        </p:spPr>
        <p:txBody>
          <a:bodyPr anchor="ctr" anchorCtr="0"/>
          <a:lstStyle>
            <a:lvl1pPr marL="0" indent="0" algn="ctr">
              <a:buFontTx/>
              <a:buNone/>
              <a:defRPr sz="1200" b="0"/>
            </a:lvl1pPr>
          </a:lstStyle>
          <a:p>
            <a:r>
              <a:rPr lang="en-US"/>
              <a:t>Click icon to add picture</a:t>
            </a:r>
          </a:p>
        </p:txBody>
      </p:sp>
      <p:sp>
        <p:nvSpPr>
          <p:cNvPr id="53" name="Picture Placeholder 2">
            <a:extLst>
              <a:ext uri="{FF2B5EF4-FFF2-40B4-BE49-F238E27FC236}">
                <a16:creationId xmlns:a16="http://schemas.microsoft.com/office/drawing/2014/main" id="{DCAE5250-FF84-4DA8-BD73-2B5FBDE043F6}"/>
              </a:ext>
            </a:extLst>
          </p:cNvPr>
          <p:cNvSpPr>
            <a:spLocks noGrp="1" noChangeAspect="1"/>
          </p:cNvSpPr>
          <p:nvPr>
            <p:ph type="pic" sz="quarter" idx="33"/>
          </p:nvPr>
        </p:nvSpPr>
        <p:spPr>
          <a:xfrm>
            <a:off x="8838878" y="1804530"/>
            <a:ext cx="1972813" cy="1972813"/>
          </a:xfrm>
          <a:prstGeom prst="ellipse">
            <a:avLst/>
          </a:prstGeom>
          <a:noFill/>
        </p:spPr>
        <p:txBody>
          <a:bodyPr anchor="ctr" anchorCtr="0"/>
          <a:lstStyle>
            <a:lvl1pPr marL="0" indent="0" algn="ctr">
              <a:buFontTx/>
              <a:buNone/>
              <a:defRPr sz="1200" b="0"/>
            </a:lvl1pPr>
          </a:lstStyle>
          <a:p>
            <a:r>
              <a:rPr lang="en-US"/>
              <a:t>Click icon to add picture</a:t>
            </a:r>
          </a:p>
        </p:txBody>
      </p:sp>
    </p:spTree>
    <p:extLst>
      <p:ext uri="{BB962C8B-B14F-4D97-AF65-F5344CB8AC3E}">
        <p14:creationId xmlns:p14="http://schemas.microsoft.com/office/powerpoint/2010/main" val="3105325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4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CF80-6D95-421F-9271-B53158395D4C}"/>
              </a:ext>
            </a:extLst>
          </p:cNvPr>
          <p:cNvSpPr>
            <a:spLocks noGrp="1"/>
          </p:cNvSpPr>
          <p:nvPr>
            <p:ph type="title" hasCustomPrompt="1"/>
          </p:nvPr>
        </p:nvSpPr>
        <p:spPr/>
        <p:txBody>
          <a:bodyPr/>
          <a:lstStyle/>
          <a:p>
            <a:r>
              <a:rPr lang="en-US"/>
              <a:t>Section name  :  Page title</a:t>
            </a:r>
          </a:p>
        </p:txBody>
      </p:sp>
      <p:sp>
        <p:nvSpPr>
          <p:cNvPr id="18" name="Text Placeholder 2">
            <a:extLst>
              <a:ext uri="{FF2B5EF4-FFF2-40B4-BE49-F238E27FC236}">
                <a16:creationId xmlns:a16="http://schemas.microsoft.com/office/drawing/2014/main" id="{67F4959E-D7A4-4B79-BA61-5F20142F4EE1}"/>
              </a:ext>
            </a:extLst>
          </p:cNvPr>
          <p:cNvSpPr>
            <a:spLocks noGrp="1"/>
          </p:cNvSpPr>
          <p:nvPr>
            <p:ph type="body" sz="quarter" idx="37" hasCustomPrompt="1"/>
          </p:nvPr>
        </p:nvSpPr>
        <p:spPr>
          <a:xfrm>
            <a:off x="2594064" y="1156737"/>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a:t>First </a:t>
            </a:r>
            <a:r>
              <a:rPr lang="en-US" err="1"/>
              <a:t>LastName</a:t>
            </a:r>
            <a:endParaRPr lang="en-US"/>
          </a:p>
          <a:p>
            <a:pPr lvl="1"/>
            <a:r>
              <a:rPr lang="en-US"/>
              <a:t>Role at NORC</a:t>
            </a:r>
          </a:p>
          <a:p>
            <a:pPr lvl="2"/>
            <a:r>
              <a:rPr lang="en-US"/>
              <a:t>Expertise</a:t>
            </a:r>
          </a:p>
          <a:p>
            <a:pPr lvl="3"/>
            <a:r>
              <a:rPr lang="en-US"/>
              <a:t>Details</a:t>
            </a:r>
          </a:p>
          <a:p>
            <a:pPr lvl="4"/>
            <a:r>
              <a:rPr lang="en-US"/>
              <a:t>Previously</a:t>
            </a:r>
          </a:p>
          <a:p>
            <a:pPr lvl="5"/>
            <a:r>
              <a:rPr lang="en-US"/>
              <a:t>Details</a:t>
            </a:r>
          </a:p>
        </p:txBody>
      </p:sp>
      <p:sp>
        <p:nvSpPr>
          <p:cNvPr id="15" name="Text Placeholder 2">
            <a:extLst>
              <a:ext uri="{FF2B5EF4-FFF2-40B4-BE49-F238E27FC236}">
                <a16:creationId xmlns:a16="http://schemas.microsoft.com/office/drawing/2014/main" id="{2A663E54-A8B2-41F1-A69A-944F8D8894BF}"/>
              </a:ext>
            </a:extLst>
          </p:cNvPr>
          <p:cNvSpPr>
            <a:spLocks noGrp="1"/>
          </p:cNvSpPr>
          <p:nvPr>
            <p:ph type="body" sz="quarter" idx="38" hasCustomPrompt="1"/>
          </p:nvPr>
        </p:nvSpPr>
        <p:spPr>
          <a:xfrm>
            <a:off x="2594064"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a:t>First </a:t>
            </a:r>
            <a:r>
              <a:rPr lang="en-US" err="1"/>
              <a:t>LastName</a:t>
            </a:r>
            <a:endParaRPr lang="en-US"/>
          </a:p>
          <a:p>
            <a:pPr lvl="1"/>
            <a:r>
              <a:rPr lang="en-US"/>
              <a:t>Role at NORC</a:t>
            </a:r>
          </a:p>
          <a:p>
            <a:pPr lvl="2"/>
            <a:r>
              <a:rPr lang="en-US"/>
              <a:t>Expertise</a:t>
            </a:r>
          </a:p>
          <a:p>
            <a:pPr lvl="3"/>
            <a:r>
              <a:rPr lang="en-US"/>
              <a:t>Details</a:t>
            </a:r>
          </a:p>
          <a:p>
            <a:pPr lvl="4"/>
            <a:r>
              <a:rPr lang="en-US"/>
              <a:t>Previously</a:t>
            </a:r>
          </a:p>
          <a:p>
            <a:pPr lvl="5"/>
            <a:r>
              <a:rPr lang="en-US"/>
              <a:t>Details</a:t>
            </a:r>
          </a:p>
        </p:txBody>
      </p:sp>
      <p:sp>
        <p:nvSpPr>
          <p:cNvPr id="16" name="Text Placeholder 2">
            <a:extLst>
              <a:ext uri="{FF2B5EF4-FFF2-40B4-BE49-F238E27FC236}">
                <a16:creationId xmlns:a16="http://schemas.microsoft.com/office/drawing/2014/main" id="{26B959C2-7E0D-4778-964D-AE8B8F2EE6D8}"/>
              </a:ext>
            </a:extLst>
          </p:cNvPr>
          <p:cNvSpPr>
            <a:spLocks noGrp="1"/>
          </p:cNvSpPr>
          <p:nvPr>
            <p:ph type="body" sz="quarter" idx="39" hasCustomPrompt="1"/>
          </p:nvPr>
        </p:nvSpPr>
        <p:spPr>
          <a:xfrm>
            <a:off x="8285163" y="1167623"/>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a:t>First </a:t>
            </a:r>
            <a:r>
              <a:rPr lang="en-US" err="1"/>
              <a:t>LastName</a:t>
            </a:r>
            <a:endParaRPr lang="en-US"/>
          </a:p>
          <a:p>
            <a:pPr lvl="1"/>
            <a:r>
              <a:rPr lang="en-US"/>
              <a:t>Role at NORC</a:t>
            </a:r>
          </a:p>
          <a:p>
            <a:pPr lvl="2"/>
            <a:r>
              <a:rPr lang="en-US"/>
              <a:t>Expertise</a:t>
            </a:r>
          </a:p>
          <a:p>
            <a:pPr lvl="3"/>
            <a:r>
              <a:rPr lang="en-US"/>
              <a:t>Details</a:t>
            </a:r>
          </a:p>
          <a:p>
            <a:pPr lvl="4"/>
            <a:r>
              <a:rPr lang="en-US"/>
              <a:t>Previously</a:t>
            </a:r>
          </a:p>
          <a:p>
            <a:pPr lvl="5"/>
            <a:r>
              <a:rPr lang="en-US"/>
              <a:t>Details</a:t>
            </a:r>
          </a:p>
        </p:txBody>
      </p:sp>
      <p:sp>
        <p:nvSpPr>
          <p:cNvPr id="22" name="Text Placeholder 2">
            <a:extLst>
              <a:ext uri="{FF2B5EF4-FFF2-40B4-BE49-F238E27FC236}">
                <a16:creationId xmlns:a16="http://schemas.microsoft.com/office/drawing/2014/main" id="{94B9BB3D-40B4-4508-9C69-2FA0B01803CD}"/>
              </a:ext>
            </a:extLst>
          </p:cNvPr>
          <p:cNvSpPr>
            <a:spLocks noGrp="1"/>
          </p:cNvSpPr>
          <p:nvPr>
            <p:ph type="body" sz="quarter" idx="40" hasCustomPrompt="1"/>
          </p:nvPr>
        </p:nvSpPr>
        <p:spPr>
          <a:xfrm>
            <a:off x="8285163"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a:t>First </a:t>
            </a:r>
            <a:r>
              <a:rPr lang="en-US" err="1"/>
              <a:t>LastName</a:t>
            </a:r>
            <a:endParaRPr lang="en-US"/>
          </a:p>
          <a:p>
            <a:pPr lvl="1"/>
            <a:r>
              <a:rPr lang="en-US"/>
              <a:t>Role at NORC</a:t>
            </a:r>
          </a:p>
          <a:p>
            <a:pPr lvl="2"/>
            <a:r>
              <a:rPr lang="en-US"/>
              <a:t>Expertise</a:t>
            </a:r>
          </a:p>
          <a:p>
            <a:pPr lvl="3"/>
            <a:r>
              <a:rPr lang="en-US"/>
              <a:t>Details</a:t>
            </a:r>
          </a:p>
          <a:p>
            <a:pPr lvl="4"/>
            <a:r>
              <a:rPr lang="en-US"/>
              <a:t>Previously</a:t>
            </a:r>
          </a:p>
          <a:p>
            <a:pPr lvl="5"/>
            <a:r>
              <a:rPr lang="en-US"/>
              <a:t>Details</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673828" y="1141553"/>
            <a:ext cx="1747639" cy="1747639"/>
          </a:xfrm>
          <a:prstGeom prst="ellipse">
            <a:avLst/>
          </a:prstGeom>
          <a:noFill/>
        </p:spPr>
        <p:txBody>
          <a:bodyPr anchor="ctr" anchorCtr="0"/>
          <a:lstStyle>
            <a:lvl1pPr marL="0" indent="0" algn="ctr">
              <a:buNone/>
              <a:defRPr sz="1200" b="0"/>
            </a:lvl1pPr>
          </a:lstStyle>
          <a:p>
            <a:r>
              <a:rPr lang="en-US"/>
              <a:t>Click icon to add picture</a:t>
            </a:r>
          </a:p>
        </p:txBody>
      </p:sp>
      <p:sp>
        <p:nvSpPr>
          <p:cNvPr id="26" name="Picture Placeholder 2">
            <a:extLst>
              <a:ext uri="{FF2B5EF4-FFF2-40B4-BE49-F238E27FC236}">
                <a16:creationId xmlns:a16="http://schemas.microsoft.com/office/drawing/2014/main" id="{B66CE158-9105-F340-8C31-F9A084AF9E9E}"/>
              </a:ext>
            </a:extLst>
          </p:cNvPr>
          <p:cNvSpPr>
            <a:spLocks noGrp="1" noChangeAspect="1"/>
          </p:cNvSpPr>
          <p:nvPr>
            <p:ph type="pic" sz="quarter" idx="31"/>
          </p:nvPr>
        </p:nvSpPr>
        <p:spPr>
          <a:xfrm>
            <a:off x="673828" y="3874230"/>
            <a:ext cx="1747639" cy="1747639"/>
          </a:xfrm>
          <a:prstGeom prst="ellipse">
            <a:avLst/>
          </a:prstGeom>
          <a:noFill/>
        </p:spPr>
        <p:txBody>
          <a:bodyPr anchor="ctr" anchorCtr="0"/>
          <a:lstStyle>
            <a:lvl1pPr marL="0" indent="0" algn="ctr">
              <a:buNone/>
              <a:defRPr sz="1200" b="0"/>
            </a:lvl1pPr>
          </a:lstStyle>
          <a:p>
            <a:r>
              <a:rPr lang="en-US"/>
              <a:t>Click icon to add picture</a:t>
            </a:r>
          </a:p>
        </p:txBody>
      </p:sp>
      <p:sp>
        <p:nvSpPr>
          <p:cNvPr id="28" name="Picture Placeholder 2">
            <a:extLst>
              <a:ext uri="{FF2B5EF4-FFF2-40B4-BE49-F238E27FC236}">
                <a16:creationId xmlns:a16="http://schemas.microsoft.com/office/drawing/2014/main" id="{AD2AEDF7-B42E-B949-BB18-5C747E42058E}"/>
              </a:ext>
            </a:extLst>
          </p:cNvPr>
          <p:cNvSpPr>
            <a:spLocks noGrp="1" noChangeAspect="1"/>
          </p:cNvSpPr>
          <p:nvPr>
            <p:ph type="pic" sz="quarter" idx="33"/>
          </p:nvPr>
        </p:nvSpPr>
        <p:spPr>
          <a:xfrm>
            <a:off x="6364929" y="1141553"/>
            <a:ext cx="1747639" cy="1747639"/>
          </a:xfrm>
          <a:prstGeom prst="ellipse">
            <a:avLst/>
          </a:prstGeom>
          <a:noFill/>
        </p:spPr>
        <p:txBody>
          <a:bodyPr anchor="ctr" anchorCtr="0"/>
          <a:lstStyle>
            <a:lvl1pPr marL="0" indent="0" algn="ctr">
              <a:buNone/>
              <a:defRPr sz="1200" b="0"/>
            </a:lvl1pPr>
          </a:lstStyle>
          <a:p>
            <a:r>
              <a:rPr lang="en-US"/>
              <a:t>Click icon to add picture</a:t>
            </a:r>
          </a:p>
        </p:txBody>
      </p:sp>
      <p:sp>
        <p:nvSpPr>
          <p:cNvPr id="31" name="Picture Placeholder 2">
            <a:extLst>
              <a:ext uri="{FF2B5EF4-FFF2-40B4-BE49-F238E27FC236}">
                <a16:creationId xmlns:a16="http://schemas.microsoft.com/office/drawing/2014/main" id="{77AB5467-4F87-A34D-9EE1-D2B1ABEB391C}"/>
              </a:ext>
            </a:extLst>
          </p:cNvPr>
          <p:cNvSpPr>
            <a:spLocks noGrp="1" noChangeAspect="1"/>
          </p:cNvSpPr>
          <p:nvPr>
            <p:ph type="pic" sz="quarter" idx="35"/>
          </p:nvPr>
        </p:nvSpPr>
        <p:spPr>
          <a:xfrm>
            <a:off x="6364929" y="3874230"/>
            <a:ext cx="1747639" cy="1747639"/>
          </a:xfrm>
          <a:prstGeom prst="ellipse">
            <a:avLst/>
          </a:prstGeom>
          <a:noFill/>
        </p:spPr>
        <p:txBody>
          <a:bodyPr anchor="ctr" anchorCtr="0"/>
          <a:lstStyle>
            <a:lvl1pPr marL="0" indent="0" algn="ctr">
              <a:buNone/>
              <a:defRPr sz="1200" b="0"/>
            </a:lvl1pPr>
          </a:lstStyle>
          <a:p>
            <a:r>
              <a:rPr lang="en-US"/>
              <a:t>Click icon to add picture</a:t>
            </a:r>
          </a:p>
        </p:txBody>
      </p:sp>
    </p:spTree>
    <p:extLst>
      <p:ext uri="{BB962C8B-B14F-4D97-AF65-F5344CB8AC3E}">
        <p14:creationId xmlns:p14="http://schemas.microsoft.com/office/powerpoint/2010/main" val="3782894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6CEE-5707-44FA-A0C2-AC5366533B20}"/>
              </a:ext>
            </a:extLst>
          </p:cNvPr>
          <p:cNvSpPr>
            <a:spLocks noGrp="1"/>
          </p:cNvSpPr>
          <p:nvPr>
            <p:ph type="title" hasCustomPrompt="1"/>
          </p:nvPr>
        </p:nvSpPr>
        <p:spPr/>
        <p:txBody>
          <a:bodyPr/>
          <a:lstStyle/>
          <a:p>
            <a:r>
              <a:rPr lang="en-US"/>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1447800"/>
            <a:ext cx="2656114" cy="4463824"/>
          </a:xfrm>
        </p:spPr>
        <p:txBody>
          <a:bodyPr/>
          <a:lstStyle>
            <a:lvl1pPr marL="0" indent="0">
              <a:buNone/>
              <a:defRPr sz="2200" b="1">
                <a:solidFill>
                  <a:schemeClr val="tx2"/>
                </a:solidFill>
              </a:defRPr>
            </a:lvl1pPr>
            <a:lvl2pPr marL="174625" indent="-174625">
              <a:spcBef>
                <a:spcPts val="600"/>
              </a:spcBef>
              <a:buFont typeface="Arial" panose="020B0604020202020204" pitchFamily="34" charset="0"/>
              <a:buChar char="•"/>
              <a:defRPr sz="1800">
                <a:latin typeface="Roboto" pitchFamily="2" charset="0"/>
                <a:ea typeface="Roboto" pitchFamily="2" charset="0"/>
              </a:defRPr>
            </a:lvl2pPr>
            <a:lvl3pPr marL="401638" indent="-228600">
              <a:buFont typeface="Roboto Lt" pitchFamily="2" charset="0"/>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2074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Featured-Content &amp;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6489-C776-45DA-ABE0-CE09599794D1}"/>
              </a:ext>
            </a:extLst>
          </p:cNvPr>
          <p:cNvSpPr>
            <a:spLocks noGrp="1"/>
          </p:cNvSpPr>
          <p:nvPr>
            <p:ph type="title" hasCustomPrompt="1"/>
          </p:nvPr>
        </p:nvSpPr>
        <p:spPr/>
        <p:txBody>
          <a:bodyPr/>
          <a:lstStyle/>
          <a:p>
            <a:r>
              <a:rPr lang="en-US"/>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4648200"/>
            <a:ext cx="5094514"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4A1F677-5D9D-4F36-A70E-EE3C556A2307}"/>
              </a:ext>
            </a:extLst>
          </p:cNvPr>
          <p:cNvSpPr>
            <a:spLocks noGrp="1"/>
          </p:cNvSpPr>
          <p:nvPr>
            <p:ph type="body" sz="quarter" idx="30" hasCustomPrompt="1"/>
          </p:nvPr>
        </p:nvSpPr>
        <p:spPr>
          <a:xfrm>
            <a:off x="685800" y="5684180"/>
            <a:ext cx="5094514" cy="457200"/>
          </a:xfrm>
        </p:spPr>
        <p:txBody>
          <a:bodyPr/>
          <a:lstStyle>
            <a:lvl1pPr marL="0" indent="0" algn="l">
              <a:buNone/>
              <a:defRPr b="1">
                <a:solidFill>
                  <a:schemeClr val="tx2"/>
                </a:solidFill>
              </a:defRPr>
            </a:lvl1pPr>
          </a:lstStyle>
          <a:p>
            <a:pPr lvl="0"/>
            <a:r>
              <a:rPr lang="en-US"/>
              <a:t>website.com</a:t>
            </a:r>
          </a:p>
        </p:txBody>
      </p:sp>
      <p:sp>
        <p:nvSpPr>
          <p:cNvPr id="7" name="Text Placeholder 3">
            <a:extLst>
              <a:ext uri="{FF2B5EF4-FFF2-40B4-BE49-F238E27FC236}">
                <a16:creationId xmlns:a16="http://schemas.microsoft.com/office/drawing/2014/main" id="{C0C7515C-2235-4B42-ACE9-F8E3091058B0}"/>
              </a:ext>
            </a:extLst>
          </p:cNvPr>
          <p:cNvSpPr>
            <a:spLocks noGrp="1"/>
          </p:cNvSpPr>
          <p:nvPr>
            <p:ph type="body" sz="quarter" idx="31"/>
          </p:nvPr>
        </p:nvSpPr>
        <p:spPr>
          <a:xfrm>
            <a:off x="6411688" y="4648200"/>
            <a:ext cx="5094512"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F3B1CDDE-E2FF-4A30-8697-CD72ECBE533D}"/>
              </a:ext>
            </a:extLst>
          </p:cNvPr>
          <p:cNvSpPr>
            <a:spLocks noGrp="1"/>
          </p:cNvSpPr>
          <p:nvPr>
            <p:ph type="body" sz="quarter" idx="32" hasCustomPrompt="1"/>
          </p:nvPr>
        </p:nvSpPr>
        <p:spPr>
          <a:xfrm>
            <a:off x="6411686" y="5684180"/>
            <a:ext cx="5094514" cy="457200"/>
          </a:xfrm>
        </p:spPr>
        <p:txBody>
          <a:bodyPr/>
          <a:lstStyle>
            <a:lvl1pPr marL="0" indent="0" algn="l">
              <a:buNone/>
              <a:defRPr b="1">
                <a:solidFill>
                  <a:schemeClr val="tx2"/>
                </a:solidFill>
              </a:defRPr>
            </a:lvl1pPr>
          </a:lstStyle>
          <a:p>
            <a:pPr lvl="0"/>
            <a:r>
              <a:rPr lang="en-US"/>
              <a:t>website.com</a:t>
            </a:r>
          </a:p>
        </p:txBody>
      </p:sp>
      <p:sp>
        <p:nvSpPr>
          <p:cNvPr id="3" name="Picture Placeholder 2">
            <a:extLst>
              <a:ext uri="{FF2B5EF4-FFF2-40B4-BE49-F238E27FC236}">
                <a16:creationId xmlns:a16="http://schemas.microsoft.com/office/drawing/2014/main" id="{04A957A3-B290-413C-B61D-050ACE7F7A54}"/>
              </a:ext>
            </a:extLst>
          </p:cNvPr>
          <p:cNvSpPr>
            <a:spLocks noGrp="1"/>
          </p:cNvSpPr>
          <p:nvPr>
            <p:ph type="pic" sz="quarter" idx="33" hasCustomPrompt="1"/>
          </p:nvPr>
        </p:nvSpPr>
        <p:spPr>
          <a:xfrm>
            <a:off x="685800"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p:txBody>
      </p:sp>
      <p:sp>
        <p:nvSpPr>
          <p:cNvPr id="11" name="Picture Placeholder 2">
            <a:extLst>
              <a:ext uri="{FF2B5EF4-FFF2-40B4-BE49-F238E27FC236}">
                <a16:creationId xmlns:a16="http://schemas.microsoft.com/office/drawing/2014/main" id="{B8AC0541-F6AC-41E4-B3B8-F0BF191FD19C}"/>
              </a:ext>
            </a:extLst>
          </p:cNvPr>
          <p:cNvSpPr>
            <a:spLocks noGrp="1"/>
          </p:cNvSpPr>
          <p:nvPr>
            <p:ph type="pic" sz="quarter" idx="34" hasCustomPrompt="1"/>
          </p:nvPr>
        </p:nvSpPr>
        <p:spPr>
          <a:xfrm>
            <a:off x="6411688"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p:txBody>
      </p:sp>
    </p:spTree>
    <p:extLst>
      <p:ext uri="{BB962C8B-B14F-4D97-AF65-F5344CB8AC3E}">
        <p14:creationId xmlns:p14="http://schemas.microsoft.com/office/powerpoint/2010/main" val="2612212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Featured, Picture &amp; Captio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BEB2-2B7D-4FA9-962D-35A57CD591D4}"/>
              </a:ext>
            </a:extLst>
          </p:cNvPr>
          <p:cNvSpPr>
            <a:spLocks noGrp="1"/>
          </p:cNvSpPr>
          <p:nvPr>
            <p:ph type="title" hasCustomPrompt="1"/>
          </p:nvPr>
        </p:nvSpPr>
        <p:spPr/>
        <p:txBody>
          <a:bodyPr/>
          <a:lstStyle/>
          <a:p>
            <a:r>
              <a:rPr lang="en-US"/>
              <a:t>Section name  :  Page title</a:t>
            </a:r>
          </a:p>
        </p:txBody>
      </p:sp>
      <p:sp>
        <p:nvSpPr>
          <p:cNvPr id="9" name="Content Placeholder 2">
            <a:extLst>
              <a:ext uri="{FF2B5EF4-FFF2-40B4-BE49-F238E27FC236}">
                <a16:creationId xmlns:a16="http://schemas.microsoft.com/office/drawing/2014/main" id="{7ACE0BA0-21F7-4EF7-B114-1A8770DA1B71}"/>
              </a:ext>
            </a:extLst>
          </p:cNvPr>
          <p:cNvSpPr>
            <a:spLocks noGrp="1"/>
          </p:cNvSpPr>
          <p:nvPr>
            <p:ph idx="1"/>
          </p:nvPr>
        </p:nvSpPr>
        <p:spPr>
          <a:xfrm>
            <a:off x="4305299" y="1060714"/>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9" name="Content Placeholder 2">
            <a:extLst>
              <a:ext uri="{FF2B5EF4-FFF2-40B4-BE49-F238E27FC236}">
                <a16:creationId xmlns:a16="http://schemas.microsoft.com/office/drawing/2014/main" id="{A70E77A5-27D9-7840-A4FC-D0BA0763CF67}"/>
              </a:ext>
            </a:extLst>
          </p:cNvPr>
          <p:cNvSpPr>
            <a:spLocks noGrp="1"/>
          </p:cNvSpPr>
          <p:nvPr>
            <p:ph idx="32"/>
          </p:nvPr>
        </p:nvSpPr>
        <p:spPr>
          <a:xfrm>
            <a:off x="10150179" y="1060714"/>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3" name="Content Placeholder 2">
            <a:extLst>
              <a:ext uri="{FF2B5EF4-FFF2-40B4-BE49-F238E27FC236}">
                <a16:creationId xmlns:a16="http://schemas.microsoft.com/office/drawing/2014/main" id="{4595C26B-0423-4041-BACF-BA8617D9E443}"/>
              </a:ext>
            </a:extLst>
          </p:cNvPr>
          <p:cNvSpPr>
            <a:spLocks noGrp="1"/>
          </p:cNvSpPr>
          <p:nvPr>
            <p:ph idx="33"/>
          </p:nvPr>
        </p:nvSpPr>
        <p:spPr>
          <a:xfrm>
            <a:off x="4305299" y="3913419"/>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5" name="Content Placeholder 2">
            <a:extLst>
              <a:ext uri="{FF2B5EF4-FFF2-40B4-BE49-F238E27FC236}">
                <a16:creationId xmlns:a16="http://schemas.microsoft.com/office/drawing/2014/main" id="{79C8A6BE-2052-4278-A4AF-099A6E681AF0}"/>
              </a:ext>
            </a:extLst>
          </p:cNvPr>
          <p:cNvSpPr>
            <a:spLocks noGrp="1"/>
          </p:cNvSpPr>
          <p:nvPr>
            <p:ph idx="34"/>
          </p:nvPr>
        </p:nvSpPr>
        <p:spPr>
          <a:xfrm>
            <a:off x="10150179" y="3913419"/>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4" name="Picture Placeholder 3">
            <a:extLst>
              <a:ext uri="{FF2B5EF4-FFF2-40B4-BE49-F238E27FC236}">
                <a16:creationId xmlns:a16="http://schemas.microsoft.com/office/drawing/2014/main" id="{BC1DB1C7-B116-4961-97EE-A2B225E4A321}"/>
              </a:ext>
            </a:extLst>
          </p:cNvPr>
          <p:cNvSpPr>
            <a:spLocks noGrp="1"/>
          </p:cNvSpPr>
          <p:nvPr>
            <p:ph type="pic" sz="quarter" idx="24" hasCustomPrompt="1"/>
          </p:nvPr>
        </p:nvSpPr>
        <p:spPr>
          <a:xfrm>
            <a:off x="685799"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a:p>
            <a:endParaRPr lang="en-US"/>
          </a:p>
        </p:txBody>
      </p:sp>
      <p:sp>
        <p:nvSpPr>
          <p:cNvPr id="23" name="Picture Placeholder 3">
            <a:extLst>
              <a:ext uri="{FF2B5EF4-FFF2-40B4-BE49-F238E27FC236}">
                <a16:creationId xmlns:a16="http://schemas.microsoft.com/office/drawing/2014/main" id="{FE185510-0467-4513-B7DC-F50C7B76C792}"/>
              </a:ext>
            </a:extLst>
          </p:cNvPr>
          <p:cNvSpPr>
            <a:spLocks noGrp="1"/>
          </p:cNvSpPr>
          <p:nvPr>
            <p:ph type="pic" sz="quarter" idx="28" hasCustomPrompt="1"/>
          </p:nvPr>
        </p:nvSpPr>
        <p:spPr>
          <a:xfrm>
            <a:off x="685799" y="3916680"/>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a:p>
            <a:endParaRPr lang="en-US"/>
          </a:p>
        </p:txBody>
      </p:sp>
      <p:sp>
        <p:nvSpPr>
          <p:cNvPr id="25" name="Picture Placeholder 3">
            <a:extLst>
              <a:ext uri="{FF2B5EF4-FFF2-40B4-BE49-F238E27FC236}">
                <a16:creationId xmlns:a16="http://schemas.microsoft.com/office/drawing/2014/main" id="{7446F054-196E-45A7-9E8A-B5AFEEFE07C9}"/>
              </a:ext>
            </a:extLst>
          </p:cNvPr>
          <p:cNvSpPr>
            <a:spLocks noGrp="1"/>
          </p:cNvSpPr>
          <p:nvPr>
            <p:ph type="pic" sz="quarter" idx="30" hasCustomPrompt="1"/>
          </p:nvPr>
        </p:nvSpPr>
        <p:spPr>
          <a:xfrm>
            <a:off x="6484959" y="391667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a:p>
            <a:endParaRPr lang="en-US"/>
          </a:p>
        </p:txBody>
      </p:sp>
      <p:sp>
        <p:nvSpPr>
          <p:cNvPr id="18" name="Picture Placeholder 3">
            <a:extLst>
              <a:ext uri="{FF2B5EF4-FFF2-40B4-BE49-F238E27FC236}">
                <a16:creationId xmlns:a16="http://schemas.microsoft.com/office/drawing/2014/main" id="{7A855A5C-F758-0843-807E-9460FDA50B22}"/>
              </a:ext>
            </a:extLst>
          </p:cNvPr>
          <p:cNvSpPr>
            <a:spLocks noGrp="1"/>
          </p:cNvSpPr>
          <p:nvPr>
            <p:ph type="pic" sz="quarter" idx="31" hasCustomPrompt="1"/>
          </p:nvPr>
        </p:nvSpPr>
        <p:spPr>
          <a:xfrm>
            <a:off x="6490163"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a:t>Click the icon to add image</a:t>
            </a:r>
          </a:p>
          <a:p>
            <a:endParaRPr lang="en-US"/>
          </a:p>
        </p:txBody>
      </p:sp>
    </p:spTree>
    <p:extLst>
      <p:ext uri="{BB962C8B-B14F-4D97-AF65-F5344CB8AC3E}">
        <p14:creationId xmlns:p14="http://schemas.microsoft.com/office/powerpoint/2010/main" val="1911223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A594272F-F2EA-4042-B95F-AEA539AD9B3A}"/>
              </a:ext>
            </a:extLst>
          </p:cNvPr>
          <p:cNvSpPr>
            <a:spLocks noGrp="1"/>
          </p:cNvSpPr>
          <p:nvPr>
            <p:ph type="tbl" sz="quarter" idx="24" hasCustomPrompt="1"/>
          </p:nvPr>
        </p:nvSpPr>
        <p:spPr>
          <a:xfrm>
            <a:off x="685800" y="2095499"/>
            <a:ext cx="6934200" cy="3848101"/>
          </a:xfrm>
          <a:prstGeom prst="rect">
            <a:avLst/>
          </a:prstGeom>
        </p:spPr>
        <p:txBody>
          <a:bodyPr/>
          <a:lstStyle>
            <a:lvl1pPr marL="0" indent="0">
              <a:buFontTx/>
              <a:buNone/>
              <a:defRPr b="0"/>
            </a:lvl1pPr>
          </a:lstStyle>
          <a:p>
            <a:pPr marL="0" marR="0" lvl="0" indent="0" algn="l" defTabSz="914400" rtl="0" eaLnBrk="1" fontAlgn="auto" latinLnBrk="0" hangingPunct="1">
              <a:lnSpc>
                <a:spcPct val="100000"/>
              </a:lnSpc>
              <a:spcBef>
                <a:spcPts val="1000"/>
              </a:spcBef>
              <a:spcAft>
                <a:spcPts val="600"/>
              </a:spcAft>
              <a:buClrTx/>
              <a:buSzTx/>
              <a:buFontTx/>
              <a:buNone/>
              <a:tabLst/>
              <a:defRPr/>
            </a:pPr>
            <a:r>
              <a:rPr lang="en-US"/>
              <a:t>Click the icon to add table</a:t>
            </a:r>
          </a:p>
        </p:txBody>
      </p:sp>
      <p:sp>
        <p:nvSpPr>
          <p:cNvPr id="2" name="Title 1">
            <a:extLst>
              <a:ext uri="{FF2B5EF4-FFF2-40B4-BE49-F238E27FC236}">
                <a16:creationId xmlns:a16="http://schemas.microsoft.com/office/drawing/2014/main" id="{9081A35E-9C3B-4211-B907-8AC131BCEB78}"/>
              </a:ext>
            </a:extLst>
          </p:cNvPr>
          <p:cNvSpPr>
            <a:spLocks noGrp="1"/>
          </p:cNvSpPr>
          <p:nvPr>
            <p:ph type="title"/>
          </p:nvPr>
        </p:nvSpPr>
        <p:spPr>
          <a:xfrm>
            <a:off x="685800" y="584367"/>
            <a:ext cx="6934200" cy="758179"/>
          </a:xfrm>
        </p:spPr>
        <p:txBody>
          <a:bodyPr anchor="t"/>
          <a:lstStyle>
            <a:lvl1pPr>
              <a:defRPr sz="4000" cap="none" spc="0" baseline="0">
                <a:latin typeface="Roboto Light" pitchFamily="2" charset="0"/>
                <a:ea typeface="Roboto Light" pitchFamily="2" charset="0"/>
              </a:defRPr>
            </a:lvl1pPr>
          </a:lstStyle>
          <a:p>
            <a:r>
              <a:rPr lang="en-US"/>
              <a:t>Click to edit Master title style</a:t>
            </a:r>
          </a:p>
        </p:txBody>
      </p:sp>
      <p:sp>
        <p:nvSpPr>
          <p:cNvPr id="7" name="Picture Placeholder 4">
            <a:extLst>
              <a:ext uri="{FF2B5EF4-FFF2-40B4-BE49-F238E27FC236}">
                <a16:creationId xmlns:a16="http://schemas.microsoft.com/office/drawing/2014/main" id="{B0B174C8-2071-0547-B72E-FA2107B8861C}"/>
              </a:ext>
            </a:extLst>
          </p:cNvPr>
          <p:cNvSpPr>
            <a:spLocks noGrp="1"/>
          </p:cNvSpPr>
          <p:nvPr>
            <p:ph type="pic" sz="quarter" idx="25"/>
          </p:nvPr>
        </p:nvSpPr>
        <p:spPr>
          <a:xfrm>
            <a:off x="8140700" y="0"/>
            <a:ext cx="4051300" cy="6858000"/>
          </a:xfrm>
          <a:solidFill>
            <a:srgbClr val="F6F4F1"/>
          </a:solidFill>
        </p:spPr>
        <p:txBody>
          <a:bodyPr tIns="2560320"/>
          <a:lstStyle>
            <a:lvl1pPr algn="ctr">
              <a:defRPr/>
            </a:lvl1pPr>
          </a:lstStyle>
          <a:p>
            <a:r>
              <a:rPr lang="en-US"/>
              <a:t>Click icon to add picture</a:t>
            </a:r>
          </a:p>
        </p:txBody>
      </p:sp>
    </p:spTree>
    <p:extLst>
      <p:ext uri="{BB962C8B-B14F-4D97-AF65-F5344CB8AC3E}">
        <p14:creationId xmlns:p14="http://schemas.microsoft.com/office/powerpoint/2010/main" val="2559914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EB9B-A715-4E3C-BDAF-AF756D997A88}"/>
              </a:ext>
            </a:extLst>
          </p:cNvPr>
          <p:cNvSpPr>
            <a:spLocks noGrp="1"/>
          </p:cNvSpPr>
          <p:nvPr>
            <p:ph type="title" hasCustomPrompt="1"/>
          </p:nvPr>
        </p:nvSpPr>
        <p:spPr/>
        <p:txBody>
          <a:bodyPr/>
          <a:lstStyle/>
          <a:p>
            <a:r>
              <a:rPr lang="en-US"/>
              <a:t>Section name  :  Page title</a:t>
            </a:r>
          </a:p>
        </p:txBody>
      </p:sp>
      <p:sp>
        <p:nvSpPr>
          <p:cNvPr id="9" name="Table Placeholder 6">
            <a:extLst>
              <a:ext uri="{FF2B5EF4-FFF2-40B4-BE49-F238E27FC236}">
                <a16:creationId xmlns:a16="http://schemas.microsoft.com/office/drawing/2014/main" id="{191189DE-539F-4492-B70B-ED370E63AF51}"/>
              </a:ext>
            </a:extLst>
          </p:cNvPr>
          <p:cNvSpPr>
            <a:spLocks noGrp="1"/>
          </p:cNvSpPr>
          <p:nvPr>
            <p:ph type="tbl" sz="quarter" idx="25" hasCustomPrompt="1"/>
          </p:nvPr>
        </p:nvSpPr>
        <p:spPr>
          <a:xfrm>
            <a:off x="697584" y="1676399"/>
            <a:ext cx="4941216" cy="3795713"/>
          </a:xfrm>
        </p:spPr>
        <p:txBody>
          <a:bodyPr/>
          <a:lstStyle>
            <a:lvl1pPr>
              <a:defRPr b="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Click to add table</a:t>
            </a:r>
          </a:p>
          <a:p>
            <a:endParaRPr lang="en-US"/>
          </a:p>
        </p:txBody>
      </p:sp>
      <p:sp>
        <p:nvSpPr>
          <p:cNvPr id="7" name="Table Placeholder 6">
            <a:extLst>
              <a:ext uri="{FF2B5EF4-FFF2-40B4-BE49-F238E27FC236}">
                <a16:creationId xmlns:a16="http://schemas.microsoft.com/office/drawing/2014/main" id="{6A355BE2-982F-4A89-B2E4-4886206E7279}"/>
              </a:ext>
            </a:extLst>
          </p:cNvPr>
          <p:cNvSpPr>
            <a:spLocks noGrp="1"/>
          </p:cNvSpPr>
          <p:nvPr>
            <p:ph type="tbl" sz="quarter" idx="24" hasCustomPrompt="1"/>
          </p:nvPr>
        </p:nvSpPr>
        <p:spPr>
          <a:xfrm>
            <a:off x="6564984" y="1676399"/>
            <a:ext cx="4941216" cy="3795713"/>
          </a:xfrm>
        </p:spPr>
        <p:txBody>
          <a:bodyPr/>
          <a:lstStyle>
            <a:lvl1pPr>
              <a:defRPr b="0"/>
            </a:lvl1pPr>
          </a:lstStyle>
          <a:p>
            <a:r>
              <a:rPr lang="en-US"/>
              <a:t>Click to add table</a:t>
            </a:r>
          </a:p>
        </p:txBody>
      </p:sp>
    </p:spTree>
    <p:extLst>
      <p:ext uri="{BB962C8B-B14F-4D97-AF65-F5344CB8AC3E}">
        <p14:creationId xmlns:p14="http://schemas.microsoft.com/office/powerpoint/2010/main" val="3536026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 Contact info">
    <p:bg>
      <p:bgPr>
        <a:blipFill dpi="0" rotWithShape="1">
          <a:blip r:embed="rId2">
            <a:extLst>
              <a:ext uri="{BEBA8EAE-BF5A-486C-A8C5-ECC9F3942E4B}">
                <a14:imgProps xmlns:a14="http://schemas.microsoft.com/office/drawing/2010/main">
                  <a14:imgLayer r:embed="rId3">
                    <a14:imgEffect>
                      <a14:saturation sat="73000"/>
                    </a14:imgEffect>
                    <a14:imgEffect>
                      <a14:brightnessContrast bright="-18000" contrast="27000"/>
                    </a14:imgEffect>
                  </a14:imgLayer>
                </a14:imgProps>
              </a:ext>
            </a:extLst>
          </a:blip>
          <a:srcRect/>
          <a:stretch>
            <a:fillRect l="-105000" t="-105000" r="-105000" b="-105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5D520-8FD3-9847-BF5B-5BB9C06A17B2}"/>
              </a:ext>
            </a:extLst>
          </p:cNvPr>
          <p:cNvSpPr/>
          <p:nvPr userDrawn="1"/>
        </p:nvSpPr>
        <p:spPr>
          <a:xfrm>
            <a:off x="-32084" y="-18047"/>
            <a:ext cx="12224084" cy="6885069"/>
          </a:xfrm>
          <a:prstGeom prst="rect">
            <a:avLst/>
          </a:prstGeom>
          <a:solidFill>
            <a:schemeClr val="tx2">
              <a:alpha val="4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pic>
        <p:nvPicPr>
          <p:cNvPr id="31" name="Picture 30">
            <a:extLst>
              <a:ext uri="{FF2B5EF4-FFF2-40B4-BE49-F238E27FC236}">
                <a16:creationId xmlns:a16="http://schemas.microsoft.com/office/drawing/2014/main" id="{492FE2BC-23C2-304A-85CD-F071F1B5A18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8547" y="5051436"/>
            <a:ext cx="2698597" cy="412727"/>
          </a:xfrm>
          <a:prstGeom prst="rect">
            <a:avLst/>
          </a:prstGeom>
        </p:spPr>
      </p:pic>
      <p:sp>
        <p:nvSpPr>
          <p:cNvPr id="2" name="Title 1">
            <a:extLst>
              <a:ext uri="{FF2B5EF4-FFF2-40B4-BE49-F238E27FC236}">
                <a16:creationId xmlns:a16="http://schemas.microsoft.com/office/drawing/2014/main" id="{B6640044-E9CA-4B50-8F02-74D09016DA23}"/>
              </a:ext>
            </a:extLst>
          </p:cNvPr>
          <p:cNvSpPr>
            <a:spLocks noGrp="1"/>
          </p:cNvSpPr>
          <p:nvPr>
            <p:ph type="title" hasCustomPrompt="1"/>
          </p:nvPr>
        </p:nvSpPr>
        <p:spPr>
          <a:xfrm>
            <a:off x="986954" y="2333973"/>
            <a:ext cx="4946073" cy="1949218"/>
          </a:xfrm>
        </p:spPr>
        <p:txBody>
          <a:bodyPr anchor="b"/>
          <a:lstStyle>
            <a:lvl1pPr>
              <a:defRPr sz="6500" cap="none" spc="0" baseline="0">
                <a:solidFill>
                  <a:schemeClr val="bg1"/>
                </a:solidFill>
                <a:latin typeface="Roboto Light" pitchFamily="2" charset="0"/>
                <a:ea typeface="Roboto Light" pitchFamily="2" charset="0"/>
              </a:defRPr>
            </a:lvl1pPr>
          </a:lstStyle>
          <a:p>
            <a:r>
              <a:rPr lang="en-US"/>
              <a:t>Thank you.</a:t>
            </a:r>
          </a:p>
        </p:txBody>
      </p:sp>
      <p:sp>
        <p:nvSpPr>
          <p:cNvPr id="9" name="Text Placeholder 5">
            <a:extLst>
              <a:ext uri="{FF2B5EF4-FFF2-40B4-BE49-F238E27FC236}">
                <a16:creationId xmlns:a16="http://schemas.microsoft.com/office/drawing/2014/main" id="{F105321F-C34C-1642-8834-766458C17B65}"/>
              </a:ext>
            </a:extLst>
          </p:cNvPr>
          <p:cNvSpPr>
            <a:spLocks noGrp="1"/>
          </p:cNvSpPr>
          <p:nvPr>
            <p:ph type="body" sz="quarter" idx="10" hasCustomPrompt="1"/>
          </p:nvPr>
        </p:nvSpPr>
        <p:spPr>
          <a:xfrm>
            <a:off x="8548912" y="1179967"/>
            <a:ext cx="2577790" cy="3017838"/>
          </a:xfrm>
          <a:prstGeom prst="rect">
            <a:avLst/>
          </a:prstGeom>
        </p:spPr>
        <p:txBody>
          <a:bodyPr anchor="b" anchorCtr="0">
            <a:normAutofit/>
          </a:bodyPr>
          <a:lstStyle>
            <a:lvl1pPr marL="0" indent="0">
              <a:lnSpc>
                <a:spcPct val="100000"/>
              </a:lnSpc>
              <a:spcBef>
                <a:spcPts val="0"/>
              </a:spcBef>
              <a:spcAft>
                <a:spcPts val="0"/>
              </a:spcAft>
              <a:buNone/>
              <a:defRPr sz="1400" b="1">
                <a:solidFill>
                  <a:schemeClr val="bg1"/>
                </a:solidFill>
              </a:defRPr>
            </a:lvl1pPr>
            <a:lvl2pPr marL="0" indent="0">
              <a:spcBef>
                <a:spcPts val="0"/>
              </a:spcBef>
              <a:spcAft>
                <a:spcPts val="0"/>
              </a:spcAft>
              <a:buNone/>
              <a:defRPr sz="1400">
                <a:solidFill>
                  <a:schemeClr val="bg1"/>
                </a:solidFill>
              </a:defRPr>
            </a:lvl2pPr>
          </a:lstStyle>
          <a:p>
            <a:pPr lvl="0"/>
            <a:r>
              <a:rPr lang="en-US" dirty="0"/>
              <a:t>Bold First and Last Name</a:t>
            </a:r>
          </a:p>
          <a:p>
            <a:pPr lvl="1"/>
            <a:r>
              <a:rPr lang="en-US" dirty="0"/>
              <a:t>Role at NORC</a:t>
            </a:r>
          </a:p>
          <a:p>
            <a:pPr lvl="1"/>
            <a:r>
              <a:rPr lang="en-US" dirty="0" err="1"/>
              <a:t>name@norc.org</a:t>
            </a:r>
            <a:endParaRPr lang="en-US" dirty="0"/>
          </a:p>
        </p:txBody>
      </p:sp>
      <p:grpSp>
        <p:nvGrpSpPr>
          <p:cNvPr id="36" name="Group 35">
            <a:extLst>
              <a:ext uri="{FF2B5EF4-FFF2-40B4-BE49-F238E27FC236}">
                <a16:creationId xmlns:a16="http://schemas.microsoft.com/office/drawing/2014/main" id="{0116EF7A-68E4-874D-BDB8-92CBB1F91A91}"/>
              </a:ext>
            </a:extLst>
          </p:cNvPr>
          <p:cNvGrpSpPr/>
          <p:nvPr userDrawn="1"/>
        </p:nvGrpSpPr>
        <p:grpSpPr>
          <a:xfrm>
            <a:off x="986954" y="4952999"/>
            <a:ext cx="10186500" cy="609601"/>
            <a:chOff x="701029" y="5210591"/>
            <a:chExt cx="11320145" cy="609601"/>
          </a:xfrm>
        </p:grpSpPr>
        <p:cxnSp>
          <p:nvCxnSpPr>
            <p:cNvPr id="37" name="Straight Connector 36">
              <a:extLst>
                <a:ext uri="{FF2B5EF4-FFF2-40B4-BE49-F238E27FC236}">
                  <a16:creationId xmlns:a16="http://schemas.microsoft.com/office/drawing/2014/main" id="{F90E9693-0291-D447-B707-125A455D1432}"/>
                </a:ext>
              </a:extLst>
            </p:cNvPr>
            <p:cNvCxnSpPr>
              <a:cxnSpLocks/>
            </p:cNvCxnSpPr>
            <p:nvPr/>
          </p:nvCxnSpPr>
          <p:spPr>
            <a:xfrm flipV="1">
              <a:off x="701029" y="58201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97CAFA-F7DE-4B4A-AD6F-864D45EF12AA}"/>
                </a:ext>
              </a:extLst>
            </p:cNvPr>
            <p:cNvCxnSpPr>
              <a:cxnSpLocks/>
            </p:cNvCxnSpPr>
            <p:nvPr/>
          </p:nvCxnSpPr>
          <p:spPr>
            <a:xfrm flipV="1">
              <a:off x="701029" y="52105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pic>
        <p:nvPicPr>
          <p:cNvPr id="10" name="Graphic 9">
            <a:extLst>
              <a:ext uri="{FF2B5EF4-FFF2-40B4-BE49-F238E27FC236}">
                <a16:creationId xmlns:a16="http://schemas.microsoft.com/office/drawing/2014/main" id="{C8DC5C65-8C38-1348-A840-DD96137300A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8033" y="5992294"/>
            <a:ext cx="5273698" cy="340885"/>
          </a:xfrm>
          <a:prstGeom prst="rect">
            <a:avLst/>
          </a:prstGeom>
        </p:spPr>
      </p:pic>
    </p:spTree>
    <p:extLst>
      <p:ext uri="{BB962C8B-B14F-4D97-AF65-F5344CB8AC3E}">
        <p14:creationId xmlns:p14="http://schemas.microsoft.com/office/powerpoint/2010/main" val="19505777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73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rgbClr val="EDEAE4">
            <a:alpha val="60000"/>
          </a:srgb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145486-2562-5045-A626-DE3AF40B6DFA}"/>
              </a:ext>
            </a:extLst>
          </p:cNvPr>
          <p:cNvSpPr>
            <a:spLocks noGrp="1"/>
          </p:cNvSpPr>
          <p:nvPr>
            <p:ph type="title" hasCustomPrompt="1"/>
          </p:nvPr>
        </p:nvSpPr>
        <p:spPr>
          <a:xfrm>
            <a:off x="1219200" y="2247984"/>
            <a:ext cx="54102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a:t>Questions?</a:t>
            </a:r>
          </a:p>
        </p:txBody>
      </p:sp>
      <p:cxnSp>
        <p:nvCxnSpPr>
          <p:cNvPr id="12" name="Straight Connector 11">
            <a:extLst>
              <a:ext uri="{FF2B5EF4-FFF2-40B4-BE49-F238E27FC236}">
                <a16:creationId xmlns:a16="http://schemas.microsoft.com/office/drawing/2014/main" id="{B9B467D2-E57E-E742-9931-C33E296A404C}"/>
              </a:ext>
            </a:extLst>
          </p:cNvPr>
          <p:cNvCxnSpPr/>
          <p:nvPr userDrawn="1"/>
        </p:nvCxnSpPr>
        <p:spPr bwMode="auto">
          <a:xfrm>
            <a:off x="1219200" y="2180803"/>
            <a:ext cx="11049000" cy="0"/>
          </a:xfrm>
          <a:prstGeom prst="line">
            <a:avLst/>
          </a:prstGeom>
          <a:solidFill>
            <a:schemeClr val="accent1"/>
          </a:solidFill>
          <a:ln w="4445" cap="flat" cmpd="sng" algn="ctr">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642D7F0D-526F-4248-9B0E-1E9A3EEAD7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28640" y="859089"/>
            <a:ext cx="6563358" cy="5998910"/>
          </a:xfrm>
          <a:prstGeom prst="rect">
            <a:avLst/>
          </a:prstGeom>
        </p:spPr>
      </p:pic>
    </p:spTree>
    <p:extLst>
      <p:ext uri="{BB962C8B-B14F-4D97-AF65-F5344CB8AC3E}">
        <p14:creationId xmlns:p14="http://schemas.microsoft.com/office/powerpoint/2010/main" val="141877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bout Page">
    <p:bg>
      <p:bgPr>
        <a:solidFill>
          <a:schemeClr val="tx1">
            <a:lumMod val="50000"/>
          </a:schemeClr>
        </a:solidFill>
        <a:effectLst/>
      </p:bgPr>
    </p:bg>
    <p:spTree>
      <p:nvGrpSpPr>
        <p:cNvPr id="1" name=""/>
        <p:cNvGrpSpPr/>
        <p:nvPr/>
      </p:nvGrpSpPr>
      <p:grpSpPr>
        <a:xfrm>
          <a:off x="0" y="0"/>
          <a:ext cx="0" cy="0"/>
          <a:chOff x="0" y="0"/>
          <a:chExt cx="0" cy="0"/>
        </a:xfrm>
      </p:grpSpPr>
      <p:pic>
        <p:nvPicPr>
          <p:cNvPr id="3" name="Picture 2" descr="A picture containing fireworks, darkness, night, light&#10;&#10;Description automatically generated">
            <a:extLst>
              <a:ext uri="{FF2B5EF4-FFF2-40B4-BE49-F238E27FC236}">
                <a16:creationId xmlns:a16="http://schemas.microsoft.com/office/drawing/2014/main" id="{C2AF4095-4345-D041-A2FC-05002A5364FB}"/>
              </a:ext>
            </a:extLst>
          </p:cNvPr>
          <p:cNvPicPr>
            <a:picLocks noChangeAspect="1"/>
          </p:cNvPicPr>
          <p:nvPr userDrawn="1"/>
        </p:nvPicPr>
        <p:blipFill>
          <a:blip r:embed="rId2">
            <a:alphaModFix/>
            <a:extLst>
              <a:ext uri="{BEBA8EAE-BF5A-486C-A8C5-ECC9F3942E4B}">
                <a14:imgProps xmlns:a14="http://schemas.microsoft.com/office/drawing/2010/main">
                  <a14:imgLayer r:embed="rId3">
                    <a14:imgEffect>
                      <a14:sharpenSoften amount="34000"/>
                    </a14:imgEffect>
                    <a14:imgEffect>
                      <a14:brightnessContrast bright="19000" contrast="-68000"/>
                    </a14:imgEffect>
                  </a14:imgLayer>
                </a14:imgProps>
              </a:ext>
              <a:ext uri="{28A0092B-C50C-407E-A947-70E740481C1C}">
                <a14:useLocalDpi xmlns:a14="http://schemas.microsoft.com/office/drawing/2010/main" val="0"/>
              </a:ext>
            </a:extLst>
          </a:blip>
          <a:stretch>
            <a:fillRect/>
          </a:stretch>
        </p:blipFill>
        <p:spPr>
          <a:xfrm>
            <a:off x="0" y="4926"/>
            <a:ext cx="12192000" cy="6853074"/>
          </a:xfrm>
          <a:prstGeom prst="rect">
            <a:avLst/>
          </a:prstGeom>
        </p:spPr>
      </p:pic>
      <p:sp>
        <p:nvSpPr>
          <p:cNvPr id="11" name="Rectangle 10">
            <a:extLst>
              <a:ext uri="{FF2B5EF4-FFF2-40B4-BE49-F238E27FC236}">
                <a16:creationId xmlns:a16="http://schemas.microsoft.com/office/drawing/2014/main" id="{452584D5-82A3-2E4D-8D46-A95CDCE70341}"/>
              </a:ext>
            </a:extLst>
          </p:cNvPr>
          <p:cNvSpPr/>
          <p:nvPr userDrawn="1"/>
        </p:nvSpPr>
        <p:spPr>
          <a:xfrm>
            <a:off x="0" y="1"/>
            <a:ext cx="12192000" cy="6858000"/>
          </a:xfrm>
          <a:prstGeom prst="rect">
            <a:avLst/>
          </a:prstGeom>
          <a:solidFill>
            <a:srgbClr val="EC671F">
              <a:alpha val="79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pic>
        <p:nvPicPr>
          <p:cNvPr id="7" name="Picture 6">
            <a:extLst>
              <a:ext uri="{FF2B5EF4-FFF2-40B4-BE49-F238E27FC236}">
                <a16:creationId xmlns:a16="http://schemas.microsoft.com/office/drawing/2014/main" id="{43537793-2A8B-475C-8322-353FDA1017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24323" y="5989292"/>
            <a:ext cx="4343353" cy="664277"/>
          </a:xfrm>
          <a:prstGeom prst="rect">
            <a:avLst/>
          </a:prstGeom>
        </p:spPr>
      </p:pic>
      <p:pic>
        <p:nvPicPr>
          <p:cNvPr id="10" name="Graphic 9">
            <a:extLst>
              <a:ext uri="{FF2B5EF4-FFF2-40B4-BE49-F238E27FC236}">
                <a16:creationId xmlns:a16="http://schemas.microsoft.com/office/drawing/2014/main" id="{C0232EF1-67F8-8749-8932-EBF7A2B7FCC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8445" y="1680160"/>
            <a:ext cx="7899747" cy="510629"/>
          </a:xfrm>
          <a:prstGeom prst="rect">
            <a:avLst/>
          </a:prstGeom>
        </p:spPr>
      </p:pic>
      <p:sp>
        <p:nvSpPr>
          <p:cNvPr id="5" name="Title 1">
            <a:extLst>
              <a:ext uri="{FF2B5EF4-FFF2-40B4-BE49-F238E27FC236}">
                <a16:creationId xmlns:a16="http://schemas.microsoft.com/office/drawing/2014/main" id="{1E2D1373-D72A-DC5C-0730-B33869404A96}"/>
              </a:ext>
            </a:extLst>
          </p:cNvPr>
          <p:cNvSpPr>
            <a:spLocks noGrp="1"/>
          </p:cNvSpPr>
          <p:nvPr>
            <p:ph type="title" hasCustomPrompt="1"/>
          </p:nvPr>
        </p:nvSpPr>
        <p:spPr>
          <a:xfrm>
            <a:off x="1424493" y="2729055"/>
            <a:ext cx="9343012" cy="50167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rtlCol="0" anchor="t" anchorCtr="0" compatLnSpc="1">
            <a:prstTxWarp prst="textNoShape">
              <a:avLst/>
            </a:prstTxWarp>
            <a:spAutoFit/>
          </a:bodyPr>
          <a:lstStyle>
            <a:lvl1pPr>
              <a:defRPr lang="en-US" sz="2400" b="0" i="0" cap="none" spc="0" baseline="0" dirty="0">
                <a:solidFill>
                  <a:schemeClr val="bg1"/>
                </a:solidFill>
                <a:latin typeface="Roboto Light" panose="02000000000000000000" pitchFamily="2" charset="0"/>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Statement</a:t>
            </a:r>
          </a:p>
        </p:txBody>
      </p:sp>
    </p:spTree>
    <p:extLst>
      <p:ext uri="{BB962C8B-B14F-4D97-AF65-F5344CB8AC3E}">
        <p14:creationId xmlns:p14="http://schemas.microsoft.com/office/powerpoint/2010/main" val="428599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C5D8-2CF2-4EAF-AB6D-AE3C142C3110}"/>
              </a:ext>
            </a:extLst>
          </p:cNvPr>
          <p:cNvSpPr>
            <a:spLocks noGrp="1"/>
          </p:cNvSpPr>
          <p:nvPr>
            <p:ph type="title" hasCustomPrompt="1"/>
          </p:nvPr>
        </p:nvSpPr>
        <p:spPr/>
        <p:txBody>
          <a:bodyPr/>
          <a:lstStyle/>
          <a:p>
            <a:r>
              <a:rPr lang="en-US" dirty="0"/>
              <a:t>Section name  :  Page title</a:t>
            </a:r>
          </a:p>
        </p:txBody>
      </p:sp>
    </p:spTree>
    <p:extLst>
      <p:ext uri="{BB962C8B-B14F-4D97-AF65-F5344CB8AC3E}">
        <p14:creationId xmlns:p14="http://schemas.microsoft.com/office/powerpoint/2010/main" val="24803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5360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Tree>
    <p:extLst>
      <p:ext uri="{BB962C8B-B14F-4D97-AF65-F5344CB8AC3E}">
        <p14:creationId xmlns:p14="http://schemas.microsoft.com/office/powerpoint/2010/main" val="354501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ature List">
    <p:spTree>
      <p:nvGrpSpPr>
        <p:cNvPr id="1" name=""/>
        <p:cNvGrpSpPr/>
        <p:nvPr/>
      </p:nvGrpSpPr>
      <p:grpSpPr>
        <a:xfrm>
          <a:off x="0" y="0"/>
          <a:ext cx="0" cy="0"/>
          <a:chOff x="0" y="0"/>
          <a:chExt cx="0" cy="0"/>
        </a:xfrm>
      </p:grpSpPr>
      <p:sp>
        <p:nvSpPr>
          <p:cNvPr id="15" name="Text Placeholder 9">
            <a:extLst>
              <a:ext uri="{FF2B5EF4-FFF2-40B4-BE49-F238E27FC236}">
                <a16:creationId xmlns:a16="http://schemas.microsoft.com/office/drawing/2014/main" id="{55F9599A-AE26-2F5B-1360-1D2AD212643D}"/>
              </a:ext>
            </a:extLst>
          </p:cNvPr>
          <p:cNvSpPr>
            <a:spLocks noGrp="1"/>
          </p:cNvSpPr>
          <p:nvPr>
            <p:ph type="body" sz="quarter" idx="11" hasCustomPrompt="1"/>
          </p:nvPr>
        </p:nvSpPr>
        <p:spPr>
          <a:xfrm>
            <a:off x="707795" y="2514600"/>
            <a:ext cx="1737360" cy="758952"/>
          </a:xfrm>
        </p:spPr>
        <p:txBody>
          <a:bodyPr/>
          <a:lstStyle>
            <a:lvl1pPr algn="l" rtl="0" eaLnBrk="0" fontAlgn="base" hangingPunct="0">
              <a:spcBef>
                <a:spcPct val="0"/>
              </a:spcBef>
              <a:spcAft>
                <a:spcPct val="0"/>
              </a:spcAft>
              <a:defRPr lang="en-US" sz="4300" b="1" kern="1200" dirty="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indent="0">
              <a:buNone/>
              <a:defRPr/>
            </a:lvl2pPr>
          </a:lstStyle>
          <a:p>
            <a:pPr lvl="0"/>
            <a:r>
              <a:rPr lang="en-US" dirty="0"/>
              <a:t>1.</a:t>
            </a:r>
          </a:p>
        </p:txBody>
      </p:sp>
      <p:sp>
        <p:nvSpPr>
          <p:cNvPr id="16" name="Text Placeholder 9">
            <a:extLst>
              <a:ext uri="{FF2B5EF4-FFF2-40B4-BE49-F238E27FC236}">
                <a16:creationId xmlns:a16="http://schemas.microsoft.com/office/drawing/2014/main" id="{6F30AF50-C984-B6AA-A19D-9B3845EF9C5F}"/>
              </a:ext>
            </a:extLst>
          </p:cNvPr>
          <p:cNvSpPr>
            <a:spLocks noGrp="1"/>
          </p:cNvSpPr>
          <p:nvPr>
            <p:ph type="body" sz="quarter" idx="12" hasCustomPrompt="1"/>
          </p:nvPr>
        </p:nvSpPr>
        <p:spPr>
          <a:xfrm>
            <a:off x="699433" y="3353308"/>
            <a:ext cx="1828800" cy="2221992"/>
          </a:xfr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t" anchorCtr="0"/>
          <a:lstStyle>
            <a:lvl1pPr>
              <a:defRPr lang="en-US" sz="1700" dirty="0">
                <a:solidFill>
                  <a:schemeClr val="tx1"/>
                </a:solidFill>
                <a:cs typeface="Roboto" panose="02000000000000000000" pitchFamily="2" charset="0"/>
              </a:defRPr>
            </a:lvl1pPr>
          </a:lstStyle>
          <a:p>
            <a:pPr marL="0" marR="0" lvl="0" indent="0" algn="l" defTabSz="914400" rtl="0" eaLnBrk="0" fontAlgn="base" latinLnBrk="0" hangingPunct="0">
              <a:lnSpc>
                <a:spcPct val="100000"/>
              </a:lnSpc>
              <a:spcBef>
                <a:spcPts val="300"/>
              </a:spcBef>
              <a:spcAft>
                <a:spcPts val="300"/>
              </a:spcAft>
              <a:buClrTx/>
              <a:buSzTx/>
              <a:buFontTx/>
              <a:buNone/>
              <a:tabLst/>
              <a:defRPr/>
            </a:pPr>
            <a:r>
              <a:rPr lang="en-US" sz="1700" b="1" dirty="0">
                <a:solidFill>
                  <a:schemeClr val="tx1"/>
                </a:solidFill>
                <a:latin typeface="Roboto" panose="02000000000000000000" pitchFamily="2" charset="0"/>
                <a:ea typeface="Roboto" panose="02000000000000000000" pitchFamily="2" charset="0"/>
                <a:cs typeface="Roboto" panose="02000000000000000000" pitchFamily="2" charset="0"/>
              </a:rPr>
              <a:t>Concise concept statement here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300" b="0" i="0" u="none" strike="noStrike" kern="1200" cap="none" spc="0" normalizeH="0" baseline="0" noProof="0" dirty="0">
                <a:ln>
                  <a:noFill/>
                </a:ln>
                <a:solidFill>
                  <a:srgbClr val="353435"/>
                </a:solidFill>
                <a:effectLst/>
                <a:uLnTx/>
                <a:uFillTx/>
                <a:latin typeface="Roboto"/>
                <a:ea typeface="+mn-ea"/>
                <a:cs typeface="+mn-cs"/>
              </a:rPr>
              <a:t>Integer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suscipit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nulla</a:t>
            </a:r>
            <a:r>
              <a:rPr kumimoji="0" lang="en-US" sz="1300" b="0" i="0" u="none" strike="noStrike" kern="1200" cap="none" spc="0" normalizeH="0" baseline="0" noProof="0" dirty="0">
                <a:ln>
                  <a:noFill/>
                </a:ln>
                <a:solidFill>
                  <a:srgbClr val="353435"/>
                </a:solidFill>
                <a:effectLst/>
                <a:uLnTx/>
                <a:uFillTx/>
                <a:latin typeface="Roboto"/>
                <a:ea typeface="+mn-ea"/>
                <a:cs typeface="+mn-cs"/>
              </a:rPr>
              <a:t> id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lectus</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feugiat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nec</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hdrerit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neque</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interdum</a:t>
            </a:r>
            <a:r>
              <a:rPr kumimoji="0" lang="en-US" sz="1300" b="0" i="0" u="none" strike="noStrike" kern="1200" cap="none" spc="0" normalizeH="0" baseline="0" noProof="0" dirty="0">
                <a:ln>
                  <a:noFill/>
                </a:ln>
                <a:solidFill>
                  <a:srgbClr val="353435"/>
                </a:solidFill>
                <a:effectLst/>
                <a:uLnTx/>
                <a:uFillTx/>
                <a:latin typeface="Roboto"/>
                <a:ea typeface="+mn-ea"/>
                <a:cs typeface="+mn-cs"/>
              </a:rPr>
              <a:t>. In vestibulum lorem</a:t>
            </a:r>
            <a:endParaRPr kumimoji="0" lang="en-US" sz="13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7" name="Text Placeholder 9">
            <a:extLst>
              <a:ext uri="{FF2B5EF4-FFF2-40B4-BE49-F238E27FC236}">
                <a16:creationId xmlns:a16="http://schemas.microsoft.com/office/drawing/2014/main" id="{91D58817-99D3-F773-9486-65C8FA790566}"/>
              </a:ext>
            </a:extLst>
          </p:cNvPr>
          <p:cNvSpPr>
            <a:spLocks noGrp="1"/>
          </p:cNvSpPr>
          <p:nvPr>
            <p:ph type="body" sz="quarter" idx="13" hasCustomPrompt="1"/>
          </p:nvPr>
        </p:nvSpPr>
        <p:spPr>
          <a:xfrm>
            <a:off x="2898870" y="2514600"/>
            <a:ext cx="1737360" cy="758952"/>
          </a:xfrm>
        </p:spPr>
        <p:txBody>
          <a:bodyPr/>
          <a:lstStyle>
            <a:lvl1pPr algn="l" rtl="0" eaLnBrk="0" fontAlgn="base" hangingPunct="0">
              <a:spcBef>
                <a:spcPct val="0"/>
              </a:spcBef>
              <a:spcAft>
                <a:spcPct val="0"/>
              </a:spcAft>
              <a:defRPr lang="en-US" sz="4300" b="1" kern="1200" dirty="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indent="0">
              <a:buNone/>
              <a:defRPr/>
            </a:lvl2pPr>
          </a:lstStyle>
          <a:p>
            <a:pPr lvl="0"/>
            <a:r>
              <a:rPr lang="en-US" dirty="0"/>
              <a:t>2.</a:t>
            </a:r>
          </a:p>
        </p:txBody>
      </p:sp>
      <p:sp>
        <p:nvSpPr>
          <p:cNvPr id="18" name="Text Placeholder 9">
            <a:extLst>
              <a:ext uri="{FF2B5EF4-FFF2-40B4-BE49-F238E27FC236}">
                <a16:creationId xmlns:a16="http://schemas.microsoft.com/office/drawing/2014/main" id="{50247085-6825-E2E2-C405-CEF9F51D529F}"/>
              </a:ext>
            </a:extLst>
          </p:cNvPr>
          <p:cNvSpPr>
            <a:spLocks noGrp="1"/>
          </p:cNvSpPr>
          <p:nvPr>
            <p:ph type="body" sz="quarter" idx="14" hasCustomPrompt="1"/>
          </p:nvPr>
        </p:nvSpPr>
        <p:spPr>
          <a:xfrm>
            <a:off x="2897140" y="3353308"/>
            <a:ext cx="1828800" cy="2221992"/>
          </a:xfr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t" anchorCtr="0"/>
          <a:lstStyle>
            <a:lvl1pPr>
              <a:defRPr lang="en-US" sz="1700" dirty="0">
                <a:solidFill>
                  <a:schemeClr val="tx1"/>
                </a:solidFill>
                <a:cs typeface="Roboto" panose="02000000000000000000" pitchFamily="2" charset="0"/>
              </a:defRPr>
            </a:lvl1pPr>
          </a:lstStyle>
          <a:p>
            <a:pPr marL="0" marR="0" lvl="0" indent="0" algn="l" defTabSz="914400" rtl="0" eaLnBrk="0" fontAlgn="base" latinLnBrk="0" hangingPunct="0">
              <a:lnSpc>
                <a:spcPct val="100000"/>
              </a:lnSpc>
              <a:spcBef>
                <a:spcPts val="300"/>
              </a:spcBef>
              <a:spcAft>
                <a:spcPts val="300"/>
              </a:spcAft>
              <a:buClrTx/>
              <a:buSzTx/>
              <a:buFontTx/>
              <a:buNone/>
              <a:tabLst/>
              <a:defRPr/>
            </a:pPr>
            <a:r>
              <a:rPr kumimoji="0" lang="en-US" sz="1700" b="1"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Concise concept statement here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300" b="0" i="0" u="none" strike="noStrike" kern="1200" cap="none" spc="0" normalizeH="0" baseline="0" noProof="0" dirty="0">
                <a:ln>
                  <a:noFill/>
                </a:ln>
                <a:solidFill>
                  <a:srgbClr val="353435"/>
                </a:solidFill>
                <a:effectLst/>
                <a:uLnTx/>
                <a:uFillTx/>
                <a:latin typeface="Roboto"/>
                <a:ea typeface="+mn-ea"/>
                <a:cs typeface="+mn-cs"/>
              </a:rPr>
              <a:t>Integer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suscipit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nulla</a:t>
            </a:r>
            <a:r>
              <a:rPr kumimoji="0" lang="en-US" sz="1300" b="0" i="0" u="none" strike="noStrike" kern="1200" cap="none" spc="0" normalizeH="0" baseline="0" noProof="0" dirty="0">
                <a:ln>
                  <a:noFill/>
                </a:ln>
                <a:solidFill>
                  <a:srgbClr val="353435"/>
                </a:solidFill>
                <a:effectLst/>
                <a:uLnTx/>
                <a:uFillTx/>
                <a:latin typeface="Roboto"/>
                <a:ea typeface="+mn-ea"/>
                <a:cs typeface="+mn-cs"/>
              </a:rPr>
              <a:t> id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lectus</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feugiat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nec</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hdrerit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neque</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interdum</a:t>
            </a:r>
            <a:r>
              <a:rPr kumimoji="0" lang="en-US" sz="1300" b="0" i="0" u="none" strike="noStrike" kern="1200" cap="none" spc="0" normalizeH="0" baseline="0" noProof="0" dirty="0">
                <a:ln>
                  <a:noFill/>
                </a:ln>
                <a:solidFill>
                  <a:srgbClr val="353435"/>
                </a:solidFill>
                <a:effectLst/>
                <a:uLnTx/>
                <a:uFillTx/>
                <a:latin typeface="Roboto"/>
                <a:ea typeface="+mn-ea"/>
                <a:cs typeface="+mn-cs"/>
              </a:rPr>
              <a:t>. In vestibulum lorem</a:t>
            </a:r>
            <a:endParaRPr kumimoji="0" lang="en-US" sz="13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9" name="Text Placeholder 9">
            <a:extLst>
              <a:ext uri="{FF2B5EF4-FFF2-40B4-BE49-F238E27FC236}">
                <a16:creationId xmlns:a16="http://schemas.microsoft.com/office/drawing/2014/main" id="{48BFE49F-8C68-9166-4B57-36169AF7E308}"/>
              </a:ext>
            </a:extLst>
          </p:cNvPr>
          <p:cNvSpPr>
            <a:spLocks noGrp="1"/>
          </p:cNvSpPr>
          <p:nvPr>
            <p:ph type="body" sz="quarter" idx="15" hasCustomPrompt="1"/>
          </p:nvPr>
        </p:nvSpPr>
        <p:spPr>
          <a:xfrm>
            <a:off x="5157133" y="2514600"/>
            <a:ext cx="1737360" cy="758952"/>
          </a:xfrm>
        </p:spPr>
        <p:txBody>
          <a:bodyPr/>
          <a:lstStyle>
            <a:lvl1pPr algn="l" rtl="0" eaLnBrk="0" fontAlgn="base" hangingPunct="0">
              <a:spcBef>
                <a:spcPct val="0"/>
              </a:spcBef>
              <a:spcAft>
                <a:spcPct val="0"/>
              </a:spcAft>
              <a:defRPr lang="en-US" sz="4300" b="1" kern="1200" dirty="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indent="0">
              <a:buNone/>
              <a:defRPr/>
            </a:lvl2pPr>
          </a:lstStyle>
          <a:p>
            <a:pPr lvl="0"/>
            <a:r>
              <a:rPr lang="en-US" dirty="0"/>
              <a:t>3.</a:t>
            </a:r>
          </a:p>
        </p:txBody>
      </p:sp>
      <p:sp>
        <p:nvSpPr>
          <p:cNvPr id="20" name="Text Placeholder 9">
            <a:extLst>
              <a:ext uri="{FF2B5EF4-FFF2-40B4-BE49-F238E27FC236}">
                <a16:creationId xmlns:a16="http://schemas.microsoft.com/office/drawing/2014/main" id="{FECF0F5A-20C6-D60C-1DB2-31182AF3C525}"/>
              </a:ext>
            </a:extLst>
          </p:cNvPr>
          <p:cNvSpPr>
            <a:spLocks noGrp="1"/>
          </p:cNvSpPr>
          <p:nvPr>
            <p:ph type="body" sz="quarter" idx="16" hasCustomPrompt="1"/>
          </p:nvPr>
        </p:nvSpPr>
        <p:spPr>
          <a:xfrm>
            <a:off x="5156200" y="3353308"/>
            <a:ext cx="1828800" cy="2221992"/>
          </a:xfr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t" anchorCtr="0"/>
          <a:lstStyle>
            <a:lvl1pPr>
              <a:defRPr lang="en-US" sz="1700" dirty="0">
                <a:solidFill>
                  <a:schemeClr val="tx1"/>
                </a:solidFill>
                <a:cs typeface="Roboto" panose="02000000000000000000" pitchFamily="2" charset="0"/>
              </a:defRPr>
            </a:lvl1pPr>
          </a:lstStyle>
          <a:p>
            <a:pPr marL="0" marR="0" lvl="0" indent="0" algn="l" defTabSz="914400" rtl="0" eaLnBrk="0" fontAlgn="base" latinLnBrk="0" hangingPunct="0">
              <a:lnSpc>
                <a:spcPct val="100000"/>
              </a:lnSpc>
              <a:spcBef>
                <a:spcPts val="300"/>
              </a:spcBef>
              <a:spcAft>
                <a:spcPts val="300"/>
              </a:spcAft>
              <a:buClrTx/>
              <a:buSzTx/>
              <a:buFontTx/>
              <a:buNone/>
              <a:tabLst/>
              <a:defRPr/>
            </a:pPr>
            <a:r>
              <a:rPr kumimoji="0" lang="en-US" sz="1700" b="1"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Concise concept statement here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300" b="0" i="0" u="none" strike="noStrike" kern="1200" cap="none" spc="0" normalizeH="0" baseline="0" noProof="0" dirty="0">
                <a:ln>
                  <a:noFill/>
                </a:ln>
                <a:solidFill>
                  <a:srgbClr val="353435"/>
                </a:solidFill>
                <a:effectLst/>
                <a:uLnTx/>
                <a:uFillTx/>
                <a:latin typeface="Roboto"/>
                <a:ea typeface="+mn-ea"/>
                <a:cs typeface="+mn-cs"/>
              </a:rPr>
              <a:t>Integer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suscipit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nulla</a:t>
            </a:r>
            <a:r>
              <a:rPr kumimoji="0" lang="en-US" sz="1300" b="0" i="0" u="none" strike="noStrike" kern="1200" cap="none" spc="0" normalizeH="0" baseline="0" noProof="0" dirty="0">
                <a:ln>
                  <a:noFill/>
                </a:ln>
                <a:solidFill>
                  <a:srgbClr val="353435"/>
                </a:solidFill>
                <a:effectLst/>
                <a:uLnTx/>
                <a:uFillTx/>
                <a:latin typeface="Roboto"/>
                <a:ea typeface="+mn-ea"/>
                <a:cs typeface="+mn-cs"/>
              </a:rPr>
              <a:t> id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lectus</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feugiat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nec</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hdrerit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neque</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interdum</a:t>
            </a:r>
            <a:r>
              <a:rPr kumimoji="0" lang="en-US" sz="1300" b="0" i="0" u="none" strike="noStrike" kern="1200" cap="none" spc="0" normalizeH="0" baseline="0" noProof="0" dirty="0">
                <a:ln>
                  <a:noFill/>
                </a:ln>
                <a:solidFill>
                  <a:srgbClr val="353435"/>
                </a:solidFill>
                <a:effectLst/>
                <a:uLnTx/>
                <a:uFillTx/>
                <a:latin typeface="Roboto"/>
                <a:ea typeface="+mn-ea"/>
                <a:cs typeface="+mn-cs"/>
              </a:rPr>
              <a:t>. In vestibulum lorem</a:t>
            </a:r>
            <a:endParaRPr kumimoji="0" lang="en-US" sz="13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1" name="Text Placeholder 9">
            <a:extLst>
              <a:ext uri="{FF2B5EF4-FFF2-40B4-BE49-F238E27FC236}">
                <a16:creationId xmlns:a16="http://schemas.microsoft.com/office/drawing/2014/main" id="{344572D7-4B25-3B76-0EC4-67A71D9B45CF}"/>
              </a:ext>
            </a:extLst>
          </p:cNvPr>
          <p:cNvSpPr>
            <a:spLocks noGrp="1"/>
          </p:cNvSpPr>
          <p:nvPr>
            <p:ph type="body" sz="quarter" idx="17" hasCustomPrompt="1"/>
          </p:nvPr>
        </p:nvSpPr>
        <p:spPr>
          <a:xfrm>
            <a:off x="7425545" y="2514600"/>
            <a:ext cx="1737360" cy="758952"/>
          </a:xfrm>
        </p:spPr>
        <p:txBody>
          <a:bodyPr/>
          <a:lstStyle>
            <a:lvl1pPr algn="l" rtl="0" eaLnBrk="0" fontAlgn="base" hangingPunct="0">
              <a:spcBef>
                <a:spcPct val="0"/>
              </a:spcBef>
              <a:spcAft>
                <a:spcPct val="0"/>
              </a:spcAft>
              <a:defRPr lang="en-US" sz="4300" b="1" kern="1200" dirty="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indent="0">
              <a:buNone/>
              <a:defRPr/>
            </a:lvl2pPr>
          </a:lstStyle>
          <a:p>
            <a:pPr lvl="0"/>
            <a:r>
              <a:rPr lang="en-US" dirty="0"/>
              <a:t>4.</a:t>
            </a:r>
          </a:p>
        </p:txBody>
      </p:sp>
      <p:sp>
        <p:nvSpPr>
          <p:cNvPr id="22" name="Text Placeholder 9">
            <a:extLst>
              <a:ext uri="{FF2B5EF4-FFF2-40B4-BE49-F238E27FC236}">
                <a16:creationId xmlns:a16="http://schemas.microsoft.com/office/drawing/2014/main" id="{2D772C7D-58B1-13F8-3E0F-3CE5E8D7DFF6}"/>
              </a:ext>
            </a:extLst>
          </p:cNvPr>
          <p:cNvSpPr>
            <a:spLocks noGrp="1"/>
          </p:cNvSpPr>
          <p:nvPr>
            <p:ph type="body" sz="quarter" idx="18" hasCustomPrompt="1"/>
          </p:nvPr>
        </p:nvSpPr>
        <p:spPr>
          <a:xfrm>
            <a:off x="7431366" y="3353308"/>
            <a:ext cx="1828800" cy="2221992"/>
          </a:xfr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t" anchorCtr="0"/>
          <a:lstStyle>
            <a:lvl1pPr>
              <a:defRPr lang="en-US" sz="1700" dirty="0">
                <a:solidFill>
                  <a:schemeClr val="tx1"/>
                </a:solidFill>
                <a:cs typeface="Roboto" panose="02000000000000000000" pitchFamily="2" charset="0"/>
              </a:defRPr>
            </a:lvl1pPr>
          </a:lstStyle>
          <a:p>
            <a:pPr marL="0" marR="0" lvl="0" indent="0" algn="l" defTabSz="914400" rtl="0" eaLnBrk="0" fontAlgn="base" latinLnBrk="0" hangingPunct="0">
              <a:lnSpc>
                <a:spcPct val="100000"/>
              </a:lnSpc>
              <a:spcBef>
                <a:spcPts val="300"/>
              </a:spcBef>
              <a:spcAft>
                <a:spcPts val="300"/>
              </a:spcAft>
              <a:buClrTx/>
              <a:buSzTx/>
              <a:buFontTx/>
              <a:buNone/>
              <a:tabLst/>
              <a:defRPr/>
            </a:pPr>
            <a:r>
              <a:rPr kumimoji="0" lang="en-US" sz="1700" b="1"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Concise concept statement here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300" b="0" i="0" u="none" strike="noStrike" kern="1200" cap="none" spc="0" normalizeH="0" baseline="0" noProof="0" dirty="0">
                <a:ln>
                  <a:noFill/>
                </a:ln>
                <a:solidFill>
                  <a:srgbClr val="353435"/>
                </a:solidFill>
                <a:effectLst/>
                <a:uLnTx/>
                <a:uFillTx/>
                <a:latin typeface="Roboto"/>
                <a:ea typeface="+mn-ea"/>
                <a:cs typeface="+mn-cs"/>
              </a:rPr>
              <a:t>Integer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suscipit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nulla</a:t>
            </a:r>
            <a:r>
              <a:rPr kumimoji="0" lang="en-US" sz="1300" b="0" i="0" u="none" strike="noStrike" kern="1200" cap="none" spc="0" normalizeH="0" baseline="0" noProof="0" dirty="0">
                <a:ln>
                  <a:noFill/>
                </a:ln>
                <a:solidFill>
                  <a:srgbClr val="353435"/>
                </a:solidFill>
                <a:effectLst/>
                <a:uLnTx/>
                <a:uFillTx/>
                <a:latin typeface="Roboto"/>
                <a:ea typeface="+mn-ea"/>
                <a:cs typeface="+mn-cs"/>
              </a:rPr>
              <a:t> id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lectus</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feugiat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nec</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hdrerit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neque</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interdum</a:t>
            </a:r>
            <a:r>
              <a:rPr kumimoji="0" lang="en-US" sz="1300" b="0" i="0" u="none" strike="noStrike" kern="1200" cap="none" spc="0" normalizeH="0" baseline="0" noProof="0" dirty="0">
                <a:ln>
                  <a:noFill/>
                </a:ln>
                <a:solidFill>
                  <a:srgbClr val="353435"/>
                </a:solidFill>
                <a:effectLst/>
                <a:uLnTx/>
                <a:uFillTx/>
                <a:latin typeface="Roboto"/>
                <a:ea typeface="+mn-ea"/>
                <a:cs typeface="+mn-cs"/>
              </a:rPr>
              <a:t>. In vestibulum lorem</a:t>
            </a:r>
            <a:endParaRPr kumimoji="0" lang="en-US" sz="13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7" name="Text Placeholder 9">
            <a:extLst>
              <a:ext uri="{FF2B5EF4-FFF2-40B4-BE49-F238E27FC236}">
                <a16:creationId xmlns:a16="http://schemas.microsoft.com/office/drawing/2014/main" id="{D2835581-FE69-B2B6-016F-1610F302BF07}"/>
              </a:ext>
            </a:extLst>
          </p:cNvPr>
          <p:cNvSpPr>
            <a:spLocks noGrp="1"/>
          </p:cNvSpPr>
          <p:nvPr>
            <p:ph type="body" sz="quarter" idx="19" hasCustomPrompt="1"/>
          </p:nvPr>
        </p:nvSpPr>
        <p:spPr>
          <a:xfrm>
            <a:off x="9680199" y="2514600"/>
            <a:ext cx="1737360" cy="758952"/>
          </a:xfrm>
        </p:spPr>
        <p:txBody>
          <a:bodyPr/>
          <a:lstStyle>
            <a:lvl1pPr algn="l" rtl="0" eaLnBrk="0" fontAlgn="base" hangingPunct="0">
              <a:spcBef>
                <a:spcPct val="0"/>
              </a:spcBef>
              <a:spcAft>
                <a:spcPct val="0"/>
              </a:spcAft>
              <a:defRPr lang="en-US" sz="4300" b="1" kern="1200" dirty="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indent="0">
              <a:buNone/>
              <a:defRPr/>
            </a:lvl2pPr>
          </a:lstStyle>
          <a:p>
            <a:pPr lvl="0"/>
            <a:r>
              <a:rPr lang="en-US" dirty="0"/>
              <a:t>5.</a:t>
            </a:r>
          </a:p>
        </p:txBody>
      </p:sp>
      <p:sp>
        <p:nvSpPr>
          <p:cNvPr id="28" name="Text Placeholder 9">
            <a:extLst>
              <a:ext uri="{FF2B5EF4-FFF2-40B4-BE49-F238E27FC236}">
                <a16:creationId xmlns:a16="http://schemas.microsoft.com/office/drawing/2014/main" id="{39F5D9D6-CCAA-B6D7-A2B1-8F8902EF2A8E}"/>
              </a:ext>
            </a:extLst>
          </p:cNvPr>
          <p:cNvSpPr>
            <a:spLocks noGrp="1"/>
          </p:cNvSpPr>
          <p:nvPr>
            <p:ph type="body" sz="quarter" idx="20" hasCustomPrompt="1"/>
          </p:nvPr>
        </p:nvSpPr>
        <p:spPr>
          <a:xfrm>
            <a:off x="9679265" y="3353308"/>
            <a:ext cx="1828800" cy="2221992"/>
          </a:xfr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t" anchorCtr="0"/>
          <a:lstStyle>
            <a:lvl1pPr>
              <a:defRPr lang="en-US" sz="1700" dirty="0">
                <a:solidFill>
                  <a:schemeClr val="tx1"/>
                </a:solidFill>
                <a:cs typeface="Roboto" panose="02000000000000000000" pitchFamily="2" charset="0"/>
              </a:defRPr>
            </a:lvl1pPr>
          </a:lstStyle>
          <a:p>
            <a:pPr marL="0" marR="0" lvl="0" indent="0" algn="l" defTabSz="914400" rtl="0" eaLnBrk="0" fontAlgn="base" latinLnBrk="0" hangingPunct="0">
              <a:lnSpc>
                <a:spcPct val="100000"/>
              </a:lnSpc>
              <a:spcBef>
                <a:spcPts val="300"/>
              </a:spcBef>
              <a:spcAft>
                <a:spcPts val="300"/>
              </a:spcAft>
              <a:buClrTx/>
              <a:buSzTx/>
              <a:buFontTx/>
              <a:buNone/>
              <a:tabLst/>
              <a:defRPr/>
            </a:pPr>
            <a:r>
              <a:rPr kumimoji="0" lang="en-US" sz="1700" b="1"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rPr>
              <a:t>Concise concept statement here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300" b="0" i="0" u="none" strike="noStrike" kern="1200" cap="none" spc="0" normalizeH="0" baseline="0" noProof="0" dirty="0">
                <a:ln>
                  <a:noFill/>
                </a:ln>
                <a:solidFill>
                  <a:srgbClr val="353435"/>
                </a:solidFill>
                <a:effectLst/>
                <a:uLnTx/>
                <a:uFillTx/>
                <a:latin typeface="Roboto"/>
                <a:ea typeface="+mn-ea"/>
                <a:cs typeface="+mn-cs"/>
              </a:rPr>
              <a:t>Integer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suscipit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nulla</a:t>
            </a:r>
            <a:r>
              <a:rPr kumimoji="0" lang="en-US" sz="1300" b="0" i="0" u="none" strike="noStrike" kern="1200" cap="none" spc="0" normalizeH="0" baseline="0" noProof="0" dirty="0">
                <a:ln>
                  <a:noFill/>
                </a:ln>
                <a:solidFill>
                  <a:srgbClr val="353435"/>
                </a:solidFill>
                <a:effectLst/>
                <a:uLnTx/>
                <a:uFillTx/>
                <a:latin typeface="Roboto"/>
                <a:ea typeface="+mn-ea"/>
                <a:cs typeface="+mn-cs"/>
              </a:rPr>
              <a:t> id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lectus</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feugiat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nec</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hdrerit</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neque</a:t>
            </a:r>
            <a:r>
              <a:rPr kumimoji="0" lang="en-US" sz="1300" b="0" i="0" u="none" strike="noStrike" kern="1200" cap="none" spc="0" normalizeH="0" baseline="0" noProof="0" dirty="0">
                <a:ln>
                  <a:noFill/>
                </a:ln>
                <a:solidFill>
                  <a:srgbClr val="353435"/>
                </a:solidFill>
                <a:effectLst/>
                <a:uLnTx/>
                <a:uFillTx/>
                <a:latin typeface="Roboto"/>
                <a:ea typeface="+mn-ea"/>
                <a:cs typeface="+mn-cs"/>
              </a:rPr>
              <a:t> </a:t>
            </a:r>
            <a:r>
              <a:rPr kumimoji="0" lang="en-US" sz="1300" b="0" i="0" u="none" strike="noStrike" kern="1200" cap="none" spc="0" normalizeH="0" baseline="0" noProof="0" dirty="0" err="1">
                <a:ln>
                  <a:noFill/>
                </a:ln>
                <a:solidFill>
                  <a:srgbClr val="353435"/>
                </a:solidFill>
                <a:effectLst/>
                <a:uLnTx/>
                <a:uFillTx/>
                <a:latin typeface="Roboto"/>
                <a:ea typeface="+mn-ea"/>
                <a:cs typeface="+mn-cs"/>
              </a:rPr>
              <a:t>interdum</a:t>
            </a:r>
            <a:r>
              <a:rPr kumimoji="0" lang="en-US" sz="1300" b="0" i="0" u="none" strike="noStrike" kern="1200" cap="none" spc="0" normalizeH="0" baseline="0" noProof="0" dirty="0">
                <a:ln>
                  <a:noFill/>
                </a:ln>
                <a:solidFill>
                  <a:srgbClr val="353435"/>
                </a:solidFill>
                <a:effectLst/>
                <a:uLnTx/>
                <a:uFillTx/>
                <a:latin typeface="Roboto"/>
                <a:ea typeface="+mn-ea"/>
                <a:cs typeface="+mn-cs"/>
              </a:rPr>
              <a:t>. In vestibulum lorem</a:t>
            </a:r>
            <a:endParaRPr kumimoji="0" lang="en-US" sz="1300" b="0" i="0" u="none" strike="noStrike" kern="1200" cap="none" spc="0" normalizeH="0" baseline="0" noProof="0" dirty="0">
              <a:ln>
                <a:noFill/>
              </a:ln>
              <a:solidFill>
                <a:srgbClr val="353435"/>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9" name="Title 1">
            <a:extLst>
              <a:ext uri="{FF2B5EF4-FFF2-40B4-BE49-F238E27FC236}">
                <a16:creationId xmlns:a16="http://schemas.microsoft.com/office/drawing/2014/main" id="{5190303D-0D32-C53F-14B8-5B016888FD16}"/>
              </a:ext>
            </a:extLst>
          </p:cNvPr>
          <p:cNvSpPr>
            <a:spLocks noGrp="1"/>
          </p:cNvSpPr>
          <p:nvPr>
            <p:ph type="title" hasCustomPrompt="1"/>
          </p:nvPr>
        </p:nvSpPr>
        <p:spPr>
          <a:xfrm>
            <a:off x="685800" y="0"/>
            <a:ext cx="8171629" cy="548640"/>
          </a:xfrm>
        </p:spPr>
        <p:txBody>
          <a:bodyPr/>
          <a:lstStyle/>
          <a:p>
            <a:r>
              <a:rPr lang="en-US"/>
              <a:t>Section name  :  Page title</a:t>
            </a:r>
          </a:p>
        </p:txBody>
      </p:sp>
      <p:sp>
        <p:nvSpPr>
          <p:cNvPr id="30" name="Text Placeholder 5">
            <a:extLst>
              <a:ext uri="{FF2B5EF4-FFF2-40B4-BE49-F238E27FC236}">
                <a16:creationId xmlns:a16="http://schemas.microsoft.com/office/drawing/2014/main" id="{A4E27611-1BB0-CD34-EB63-2943C0543EFE}"/>
              </a:ext>
            </a:extLst>
          </p:cNvPr>
          <p:cNvSpPr>
            <a:spLocks noGrp="1"/>
          </p:cNvSpPr>
          <p:nvPr>
            <p:ph type="body" sz="quarter" idx="10" hasCustomPrompt="1"/>
          </p:nvPr>
        </p:nvSpPr>
        <p:spPr>
          <a:xfrm>
            <a:off x="685800" y="1066800"/>
            <a:ext cx="975360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Tree>
    <p:extLst>
      <p:ext uri="{BB962C8B-B14F-4D97-AF65-F5344CB8AC3E}">
        <p14:creationId xmlns:p14="http://schemas.microsoft.com/office/powerpoint/2010/main" val="16441021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9EE71B-85F2-421B-A862-64F589407902}"/>
              </a:ext>
            </a:extLst>
          </p:cNvPr>
          <p:cNvSpPr txBox="1"/>
          <p:nvPr userDrawn="1"/>
        </p:nvSpPr>
        <p:spPr>
          <a:xfrm>
            <a:off x="11559986" y="150159"/>
            <a:ext cx="457200" cy="246221"/>
          </a:xfrm>
          <a:prstGeom prst="rect">
            <a:avLst/>
          </a:prstGeom>
          <a:noFill/>
        </p:spPr>
        <p:txBody>
          <a:bodyPr wrap="square" rtlCol="0">
            <a:spAutoFit/>
          </a:bodyPr>
          <a:lstStyle/>
          <a:p>
            <a:pPr algn="r"/>
            <a:fld id="{EABFDB67-5155-49AF-8DE9-0D4FF1455D8E}" type="slidenum">
              <a:rPr lang="en-US" sz="1000" b="0" i="0" kern="1200" smtClean="0">
                <a:solidFill>
                  <a:schemeClr val="tx1"/>
                </a:solidFill>
                <a:latin typeface="Roboto Light" panose="02000000000000000000" pitchFamily="2" charset="0"/>
                <a:ea typeface="Roboto Light" panose="02000000000000000000" pitchFamily="2" charset="0"/>
              </a:rPr>
              <a:pPr algn="r"/>
              <a:t>‹#›</a:t>
            </a:fld>
            <a:endParaRPr lang="en-US" sz="1000" b="0" i="0" kern="1200">
              <a:solidFill>
                <a:schemeClr val="tx1"/>
              </a:solidFill>
              <a:latin typeface="Roboto Light" panose="02000000000000000000" pitchFamily="2" charset="0"/>
              <a:ea typeface="Roboto Light" panose="02000000000000000000" pitchFamily="2" charset="0"/>
            </a:endParaRPr>
          </a:p>
        </p:txBody>
      </p:sp>
      <p:sp>
        <p:nvSpPr>
          <p:cNvPr id="2" name="Title Placeholder 1">
            <a:extLst>
              <a:ext uri="{FF2B5EF4-FFF2-40B4-BE49-F238E27FC236}">
                <a16:creationId xmlns:a16="http://schemas.microsoft.com/office/drawing/2014/main" id="{BE4AEC82-8920-485E-9027-FBFFF2D5919D}"/>
              </a:ext>
            </a:extLst>
          </p:cNvPr>
          <p:cNvSpPr>
            <a:spLocks noGrp="1"/>
          </p:cNvSpPr>
          <p:nvPr>
            <p:ph type="title"/>
          </p:nvPr>
        </p:nvSpPr>
        <p:spPr>
          <a:xfrm>
            <a:off x="685801" y="0"/>
            <a:ext cx="7488795" cy="548640"/>
          </a:xfrm>
          <a:prstGeom prst="rect">
            <a:avLst/>
          </a:prstGeom>
        </p:spPr>
        <p:txBody>
          <a:bodyPr vert="horz" lIns="0" tIns="0" rIns="0" bIns="0" rtlCol="0" anchor="ctr" anchorCtr="0">
            <a:noAutofit/>
          </a:bodyPr>
          <a:lstStyle/>
          <a:p>
            <a:r>
              <a:rPr lang="en-US"/>
              <a:t>Section name  :  Page title</a:t>
            </a:r>
          </a:p>
        </p:txBody>
      </p:sp>
      <p:sp>
        <p:nvSpPr>
          <p:cNvPr id="10" name="Rectangle 3">
            <a:extLst>
              <a:ext uri="{FF2B5EF4-FFF2-40B4-BE49-F238E27FC236}">
                <a16:creationId xmlns:a16="http://schemas.microsoft.com/office/drawing/2014/main" id="{F9B10A5A-1212-134E-B8A3-ECBFABE71C27}"/>
              </a:ext>
            </a:extLst>
          </p:cNvPr>
          <p:cNvSpPr>
            <a:spLocks noGrp="1" noChangeArrowheads="1"/>
          </p:cNvSpPr>
          <p:nvPr>
            <p:ph type="body" idx="1"/>
          </p:nvPr>
        </p:nvSpPr>
        <p:spPr bwMode="auto">
          <a:xfrm>
            <a:off x="685800" y="2103120"/>
            <a:ext cx="9753600" cy="383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9738E388-F697-482C-8037-9923B2965AE0}"/>
              </a:ext>
            </a:extLst>
          </p:cNvPr>
          <p:cNvGrpSpPr/>
          <p:nvPr userDrawn="1"/>
        </p:nvGrpSpPr>
        <p:grpSpPr>
          <a:xfrm>
            <a:off x="0" y="0"/>
            <a:ext cx="12192000" cy="540902"/>
            <a:chOff x="0" y="0"/>
            <a:chExt cx="12192000" cy="540902"/>
          </a:xfrm>
        </p:grpSpPr>
        <p:cxnSp>
          <p:nvCxnSpPr>
            <p:cNvPr id="7" name="Straight Connector 6">
              <a:extLst>
                <a:ext uri="{FF2B5EF4-FFF2-40B4-BE49-F238E27FC236}">
                  <a16:creationId xmlns:a16="http://schemas.microsoft.com/office/drawing/2014/main" id="{AA593D7C-61AB-4FA9-A224-7EA0243F513D}"/>
                </a:ext>
              </a:extLst>
            </p:cNvPr>
            <p:cNvCxnSpPr>
              <a:cxnSpLocks/>
            </p:cNvCxnSpPr>
            <p:nvPr userDrawn="1"/>
          </p:nvCxnSpPr>
          <p:spPr>
            <a:xfrm>
              <a:off x="0" y="540902"/>
              <a:ext cx="12192000" cy="0"/>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BF075F-4FB9-462D-B712-0000E4468CAA}"/>
                </a:ext>
              </a:extLst>
            </p:cNvPr>
            <p:cNvCxnSpPr>
              <a:cxnSpLocks/>
            </p:cNvCxnSpPr>
            <p:nvPr userDrawn="1"/>
          </p:nvCxnSpPr>
          <p:spPr>
            <a:xfrm>
              <a:off x="11487491" y="0"/>
              <a:ext cx="0" cy="540897"/>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2" name="Graphic 11">
            <a:extLst>
              <a:ext uri="{FF2B5EF4-FFF2-40B4-BE49-F238E27FC236}">
                <a16:creationId xmlns:a16="http://schemas.microsoft.com/office/drawing/2014/main" id="{F12201F5-1825-D54E-85C3-29EE4B54BD18}"/>
              </a:ext>
            </a:extLst>
          </p:cNvPr>
          <p:cNvPicPr>
            <a:picLocks noChangeAspect="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8493761" y="182767"/>
            <a:ext cx="2674565" cy="172880"/>
          </a:xfrm>
          <a:prstGeom prst="rect">
            <a:avLst/>
          </a:prstGeom>
        </p:spPr>
      </p:pic>
    </p:spTree>
    <p:extLst>
      <p:ext uri="{BB962C8B-B14F-4D97-AF65-F5344CB8AC3E}">
        <p14:creationId xmlns:p14="http://schemas.microsoft.com/office/powerpoint/2010/main" val="4147218300"/>
      </p:ext>
    </p:extLst>
  </p:cSld>
  <p:clrMap bg1="lt1" tx1="dk1" bg2="lt2" tx2="dk2" accent1="accent1" accent2="accent2" accent3="accent3" accent4="accent4" accent5="accent5" accent6="accent6" hlink="hlink" folHlink="folHlink"/>
  <p:sldLayoutIdLst>
    <p:sldLayoutId id="2147483701" r:id="rId1"/>
    <p:sldLayoutId id="2147483661" r:id="rId2"/>
    <p:sldLayoutId id="2147483662" r:id="rId3"/>
    <p:sldLayoutId id="2147483689" r:id="rId4"/>
    <p:sldLayoutId id="2147483842" r:id="rId5"/>
    <p:sldLayoutId id="2147483785" r:id="rId6"/>
    <p:sldLayoutId id="2147483761" r:id="rId7"/>
    <p:sldLayoutId id="2147483772" r:id="rId8"/>
    <p:sldLayoutId id="2147483845" r:id="rId9"/>
    <p:sldLayoutId id="2147483778" r:id="rId10"/>
    <p:sldLayoutId id="2147483720" r:id="rId11"/>
    <p:sldLayoutId id="2147483736" r:id="rId12"/>
    <p:sldLayoutId id="2147483719" r:id="rId13"/>
    <p:sldLayoutId id="2147483754" r:id="rId14"/>
    <p:sldLayoutId id="2147483764" r:id="rId15"/>
    <p:sldLayoutId id="2147483746" r:id="rId16"/>
    <p:sldLayoutId id="2147483724" r:id="rId17"/>
    <p:sldLayoutId id="2147483650" r:id="rId18"/>
    <p:sldLayoutId id="2147483717" r:id="rId19"/>
    <p:sldLayoutId id="2147483844" r:id="rId20"/>
    <p:sldLayoutId id="2147483771" r:id="rId21"/>
    <p:sldLayoutId id="2147483843" r:id="rId22"/>
    <p:sldLayoutId id="2147483751" r:id="rId23"/>
    <p:sldLayoutId id="2147483780" r:id="rId24"/>
    <p:sldLayoutId id="2147483781" r:id="rId25"/>
    <p:sldLayoutId id="2147483783" r:id="rId26"/>
    <p:sldLayoutId id="2147483768" r:id="rId27"/>
    <p:sldLayoutId id="2147483775" r:id="rId28"/>
    <p:sldLayoutId id="2147483779" r:id="rId29"/>
    <p:sldLayoutId id="2147483776" r:id="rId30"/>
    <p:sldLayoutId id="2147483739" r:id="rId31"/>
    <p:sldLayoutId id="2147483709" r:id="rId32"/>
    <p:sldLayoutId id="2147483710" r:id="rId33"/>
    <p:sldLayoutId id="2147483747" r:id="rId34"/>
    <p:sldLayoutId id="2147483748" r:id="rId35"/>
    <p:sldLayoutId id="2147483749" r:id="rId36"/>
    <p:sldLayoutId id="2147483763" r:id="rId37"/>
    <p:sldLayoutId id="2147483711" r:id="rId38"/>
    <p:sldLayoutId id="2147483713" r:id="rId39"/>
    <p:sldLayoutId id="2147483714" r:id="rId40"/>
    <p:sldLayoutId id="2147483693" r:id="rId41"/>
    <p:sldLayoutId id="2147483694" r:id="rId42"/>
    <p:sldLayoutId id="2147483762" r:id="rId43"/>
    <p:sldLayoutId id="2147483728" r:id="rId44"/>
    <p:sldLayoutId id="2147483758" r:id="rId45"/>
    <p:sldLayoutId id="2147483690" r:id="rId46"/>
    <p:sldLayoutId id="2147483774" r:id="rId47"/>
    <p:sldLayoutId id="2147483686" r:id="rId48"/>
    <p:sldLayoutId id="2147483741" r:id="rId49"/>
  </p:sldLayoutIdLst>
  <p:hf hdr="0" ftr="0" dt="0"/>
  <p:txStyles>
    <p:titleStyle>
      <a:lvl1pPr algn="l" defTabSz="914400" rtl="0" eaLnBrk="1" latinLnBrk="0" hangingPunct="1">
        <a:lnSpc>
          <a:spcPct val="100000"/>
        </a:lnSpc>
        <a:spcBef>
          <a:spcPct val="0"/>
        </a:spcBef>
        <a:spcAft>
          <a:spcPts val="0"/>
        </a:spcAft>
        <a:buNone/>
        <a:defRPr lang="en-US" sz="1200" kern="1200" cap="all" spc="80" baseline="0" dirty="0">
          <a:solidFill>
            <a:schemeClr val="tx1"/>
          </a:solidFill>
          <a:latin typeface="+mj-lt"/>
          <a:ea typeface="Roboto Light" panose="02000000000000000000" pitchFamily="2" charset="0"/>
          <a:cs typeface="Roboto Light" panose="02000000000000000000" pitchFamily="2" charset="0"/>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userDrawn="1">
          <p15:clr>
            <a:srgbClr val="F26B43"/>
          </p15:clr>
        </p15:guide>
        <p15:guide id="2" pos="432" userDrawn="1">
          <p15:clr>
            <a:srgbClr val="F26B43"/>
          </p15:clr>
        </p15:guide>
        <p15:guide id="4" pos="7248" userDrawn="1">
          <p15:clr>
            <a:srgbClr val="F26B43"/>
          </p15:clr>
        </p15:guide>
        <p15:guide id="5" orient="horz" pos="6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chart" Target="../charts/char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30.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9.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6.sv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3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2.svg"/><Relationship Id="rId11"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16.svg"/><Relationship Id="rId4" Type="http://schemas.openxmlformats.org/officeDocument/2006/relationships/image" Target="../media/image31.svg"/><Relationship Id="rId9" Type="http://schemas.openxmlformats.org/officeDocument/2006/relationships/image" Target="../media/image15.png"/><Relationship Id="rId1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6.sv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svg"/><Relationship Id="rId18" Type="http://schemas.openxmlformats.org/officeDocument/2006/relationships/image" Target="../media/image21.png"/><Relationship Id="rId26" Type="http://schemas.openxmlformats.org/officeDocument/2006/relationships/image" Target="../media/image47.svg"/><Relationship Id="rId3" Type="http://schemas.openxmlformats.org/officeDocument/2006/relationships/image" Target="../media/image35.png"/><Relationship Id="rId21" Type="http://schemas.openxmlformats.org/officeDocument/2006/relationships/image" Target="../media/image16.sv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32.svg"/><Relationship Id="rId25" Type="http://schemas.openxmlformats.org/officeDocument/2006/relationships/image" Target="../media/image46.png"/><Relationship Id="rId2" Type="http://schemas.openxmlformats.org/officeDocument/2006/relationships/notesSlide" Target="../notesSlides/notesSlide24.xml"/><Relationship Id="rId16" Type="http://schemas.openxmlformats.org/officeDocument/2006/relationships/image" Target="../media/image19.png"/><Relationship Id="rId20"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38.svg"/><Relationship Id="rId11" Type="http://schemas.openxmlformats.org/officeDocument/2006/relationships/image" Target="../media/image43.svg"/><Relationship Id="rId24" Type="http://schemas.openxmlformats.org/officeDocument/2006/relationships/image" Target="../media/image34.svg"/><Relationship Id="rId5" Type="http://schemas.openxmlformats.org/officeDocument/2006/relationships/image" Target="../media/image37.png"/><Relationship Id="rId15" Type="http://schemas.openxmlformats.org/officeDocument/2006/relationships/image" Target="../media/image31.svg"/><Relationship Id="rId23" Type="http://schemas.openxmlformats.org/officeDocument/2006/relationships/image" Target="../media/image29.png"/><Relationship Id="rId10" Type="http://schemas.openxmlformats.org/officeDocument/2006/relationships/image" Target="../media/image42.svg"/><Relationship Id="rId19" Type="http://schemas.openxmlformats.org/officeDocument/2006/relationships/image" Target="../media/image33.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17.png"/><Relationship Id="rId22" Type="http://schemas.openxmlformats.org/officeDocument/2006/relationships/image" Target="../media/image20.svg"/><Relationship Id="rId27" Type="http://schemas.openxmlformats.org/officeDocument/2006/relationships/image" Target="../media/image3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E7CE-3453-4EEC-8902-CD01EAE83630}"/>
              </a:ext>
            </a:extLst>
          </p:cNvPr>
          <p:cNvSpPr>
            <a:spLocks noGrp="1"/>
          </p:cNvSpPr>
          <p:nvPr>
            <p:ph type="title"/>
          </p:nvPr>
        </p:nvSpPr>
        <p:spPr>
          <a:xfrm>
            <a:off x="698128" y="1809062"/>
            <a:ext cx="6035040" cy="2866623"/>
          </a:xfrm>
        </p:spPr>
        <p:txBody>
          <a:bodyPr/>
          <a:lstStyle/>
          <a:p>
            <a:r>
              <a:rPr lang="en-US" dirty="0"/>
              <a:t>Testing Whether Text and Email Contacts Improve Response in a Large ABS Mixed-Mode Study</a:t>
            </a:r>
          </a:p>
        </p:txBody>
      </p:sp>
      <p:pic>
        <p:nvPicPr>
          <p:cNvPr id="6" name="Graphic 5" descr="NORC Research Science">
            <a:extLst>
              <a:ext uri="{FF2B5EF4-FFF2-40B4-BE49-F238E27FC236}">
                <a16:creationId xmlns:a16="http://schemas.microsoft.com/office/drawing/2014/main" id="{B2BF0249-7E55-A344-D9A2-B5E02FE168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2230" y="634763"/>
            <a:ext cx="5273698" cy="340885"/>
          </a:xfrm>
          <a:prstGeom prst="rect">
            <a:avLst/>
          </a:prstGeom>
        </p:spPr>
      </p:pic>
      <p:sp>
        <p:nvSpPr>
          <p:cNvPr id="3" name="Text Placeholder 2">
            <a:extLst>
              <a:ext uri="{FF2B5EF4-FFF2-40B4-BE49-F238E27FC236}">
                <a16:creationId xmlns:a16="http://schemas.microsoft.com/office/drawing/2014/main" id="{972BF1A6-6412-4875-BFD1-523EFA51292E}"/>
              </a:ext>
            </a:extLst>
          </p:cNvPr>
          <p:cNvSpPr>
            <a:spLocks noGrp="1"/>
          </p:cNvSpPr>
          <p:nvPr>
            <p:ph type="body" sz="quarter" idx="11"/>
          </p:nvPr>
        </p:nvSpPr>
        <p:spPr>
          <a:xfrm>
            <a:off x="698129" y="4783408"/>
            <a:ext cx="6035040" cy="599834"/>
          </a:xfrm>
        </p:spPr>
        <p:txBody>
          <a:bodyPr/>
          <a:lstStyle/>
          <a:p>
            <a:r>
              <a:rPr lang="en-US" dirty="0"/>
              <a:t>Joint Statistical Meetings 2024</a:t>
            </a:r>
          </a:p>
        </p:txBody>
      </p:sp>
      <p:sp>
        <p:nvSpPr>
          <p:cNvPr id="4" name="Text Placeholder 3">
            <a:extLst>
              <a:ext uri="{FF2B5EF4-FFF2-40B4-BE49-F238E27FC236}">
                <a16:creationId xmlns:a16="http://schemas.microsoft.com/office/drawing/2014/main" id="{FF1B57A7-3A40-4D08-8A72-810EB10CCB7C}"/>
              </a:ext>
            </a:extLst>
          </p:cNvPr>
          <p:cNvSpPr>
            <a:spLocks noGrp="1"/>
          </p:cNvSpPr>
          <p:nvPr>
            <p:ph type="body" sz="quarter" idx="12"/>
          </p:nvPr>
        </p:nvSpPr>
        <p:spPr>
          <a:xfrm>
            <a:off x="708025" y="5487988"/>
            <a:ext cx="6035675" cy="371475"/>
          </a:xfrm>
        </p:spPr>
        <p:txBody>
          <a:bodyPr/>
          <a:lstStyle/>
          <a:p>
            <a:pPr lvl="0"/>
            <a:r>
              <a:rPr lang="en-US" dirty="0"/>
              <a:t>08.07.2024 </a:t>
            </a:r>
          </a:p>
        </p:txBody>
      </p:sp>
      <p:sp>
        <p:nvSpPr>
          <p:cNvPr id="5" name="Text Placeholder 4">
            <a:extLst>
              <a:ext uri="{FF2B5EF4-FFF2-40B4-BE49-F238E27FC236}">
                <a16:creationId xmlns:a16="http://schemas.microsoft.com/office/drawing/2014/main" id="{E129CED4-4F9F-4C2D-9E4A-024A1024F3E4}"/>
              </a:ext>
            </a:extLst>
          </p:cNvPr>
          <p:cNvSpPr>
            <a:spLocks noGrp="1"/>
          </p:cNvSpPr>
          <p:nvPr>
            <p:ph type="body" sz="quarter" idx="13"/>
          </p:nvPr>
        </p:nvSpPr>
        <p:spPr>
          <a:xfrm>
            <a:off x="708025" y="5859463"/>
            <a:ext cx="6035675" cy="376237"/>
          </a:xfrm>
        </p:spPr>
        <p:txBody>
          <a:bodyPr/>
          <a:lstStyle/>
          <a:p>
            <a:r>
              <a:rPr lang="en-US" dirty="0"/>
              <a:t>Martha </a:t>
            </a:r>
            <a:r>
              <a:rPr lang="en-US" dirty="0" err="1"/>
              <a:t>McRoy</a:t>
            </a:r>
            <a:r>
              <a:rPr lang="en-US" dirty="0"/>
              <a:t>, Leah Christian, Zoe Slowinski, Christopher Hansen</a:t>
            </a:r>
          </a:p>
          <a:p>
            <a:endParaRPr lang="en-US" dirty="0"/>
          </a:p>
        </p:txBody>
      </p:sp>
    </p:spTree>
    <p:extLst>
      <p:ext uri="{BB962C8B-B14F-4D97-AF65-F5344CB8AC3E}">
        <p14:creationId xmlns:p14="http://schemas.microsoft.com/office/powerpoint/2010/main" val="253153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FCFC-D0A2-6DCE-6691-5DA7D4F15DC0}"/>
              </a:ext>
            </a:extLst>
          </p:cNvPr>
          <p:cNvSpPr>
            <a:spLocks noGrp="1"/>
          </p:cNvSpPr>
          <p:nvPr>
            <p:ph type="title"/>
          </p:nvPr>
        </p:nvSpPr>
        <p:spPr/>
        <p:txBody>
          <a:bodyPr/>
          <a:lstStyle/>
          <a:p>
            <a:r>
              <a:rPr lang="en-US">
                <a:latin typeface="Roboto"/>
                <a:ea typeface="Roboto"/>
                <a:cs typeface="Roboto"/>
              </a:rPr>
              <a:t>FHWAR wave 2 : completion rates cooperative respondents</a:t>
            </a:r>
            <a:endParaRPr lang="en-US"/>
          </a:p>
        </p:txBody>
      </p:sp>
      <p:sp>
        <p:nvSpPr>
          <p:cNvPr id="3" name="Text Placeholder 2">
            <a:extLst>
              <a:ext uri="{FF2B5EF4-FFF2-40B4-BE49-F238E27FC236}">
                <a16:creationId xmlns:a16="http://schemas.microsoft.com/office/drawing/2014/main" id="{C44EF2A0-9FC4-6EDB-299A-1C7214A5D4D4}"/>
              </a:ext>
            </a:extLst>
          </p:cNvPr>
          <p:cNvSpPr>
            <a:spLocks noGrp="1"/>
          </p:cNvSpPr>
          <p:nvPr>
            <p:ph type="body" sz="quarter" idx="10"/>
          </p:nvPr>
        </p:nvSpPr>
        <p:spPr/>
        <p:txBody>
          <a:bodyPr/>
          <a:lstStyle/>
          <a:p>
            <a:r>
              <a:rPr lang="en-US">
                <a:latin typeface="Roboto Light"/>
                <a:ea typeface="Roboto Light"/>
                <a:cs typeface="Roboto Light"/>
              </a:rPr>
              <a:t>The early text reminder was somewhat more effective than the late reminder, especially in boosting completion early in the field period.</a:t>
            </a:r>
            <a:endParaRPr lang="en-US"/>
          </a:p>
        </p:txBody>
      </p:sp>
      <p:grpSp>
        <p:nvGrpSpPr>
          <p:cNvPr id="28" name="Group 27">
            <a:extLst>
              <a:ext uri="{FF2B5EF4-FFF2-40B4-BE49-F238E27FC236}">
                <a16:creationId xmlns:a16="http://schemas.microsoft.com/office/drawing/2014/main" id="{A961246F-9BA1-0E4E-0A63-31E4F5D49EBA}"/>
              </a:ext>
            </a:extLst>
          </p:cNvPr>
          <p:cNvGrpSpPr/>
          <p:nvPr/>
        </p:nvGrpSpPr>
        <p:grpSpPr>
          <a:xfrm>
            <a:off x="3915831" y="2133600"/>
            <a:ext cx="8221478" cy="4253149"/>
            <a:chOff x="3031582" y="2167982"/>
            <a:chExt cx="8221478" cy="4253149"/>
          </a:xfrm>
        </p:grpSpPr>
        <p:graphicFrame>
          <p:nvGraphicFramePr>
            <p:cNvPr id="6" name="Chart 5">
              <a:extLst>
                <a:ext uri="{FF2B5EF4-FFF2-40B4-BE49-F238E27FC236}">
                  <a16:creationId xmlns:a16="http://schemas.microsoft.com/office/drawing/2014/main" id="{DA82476A-2898-5DAD-3B26-33593DF6AA09}"/>
                </a:ext>
              </a:extLst>
            </p:cNvPr>
            <p:cNvGraphicFramePr>
              <a:graphicFrameLocks/>
            </p:cNvGraphicFramePr>
            <p:nvPr/>
          </p:nvGraphicFramePr>
          <p:xfrm>
            <a:off x="3031582" y="2979683"/>
            <a:ext cx="8221478" cy="3441448"/>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a:extLst>
                <a:ext uri="{FF2B5EF4-FFF2-40B4-BE49-F238E27FC236}">
                  <a16:creationId xmlns:a16="http://schemas.microsoft.com/office/drawing/2014/main" id="{20E0322E-AD80-8E27-C03B-B7CF19BCD5D7}"/>
                </a:ext>
              </a:extLst>
            </p:cNvPr>
            <p:cNvGrpSpPr/>
            <p:nvPr/>
          </p:nvGrpSpPr>
          <p:grpSpPr>
            <a:xfrm>
              <a:off x="4285862" y="2167982"/>
              <a:ext cx="529814" cy="3821537"/>
              <a:chOff x="4336661" y="2167982"/>
              <a:chExt cx="529814" cy="3821537"/>
            </a:xfrm>
          </p:grpSpPr>
          <p:cxnSp>
            <p:nvCxnSpPr>
              <p:cNvPr id="10" name="Straight Connector 9">
                <a:extLst>
                  <a:ext uri="{FF2B5EF4-FFF2-40B4-BE49-F238E27FC236}">
                    <a16:creationId xmlns:a16="http://schemas.microsoft.com/office/drawing/2014/main" id="{906BACFB-DFC4-5149-B273-66DE292F33A6}"/>
                  </a:ext>
                </a:extLst>
              </p:cNvPr>
              <p:cNvCxnSpPr>
                <a:cxnSpLocks/>
              </p:cNvCxnSpPr>
              <p:nvPr/>
            </p:nvCxnSpPr>
            <p:spPr>
              <a:xfrm flipV="1">
                <a:off x="4610657" y="2930320"/>
                <a:ext cx="0" cy="305919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83020BD-0D74-CF36-C747-24A6787DFAF3}"/>
                  </a:ext>
                </a:extLst>
              </p:cNvPr>
              <p:cNvGrpSpPr/>
              <p:nvPr/>
            </p:nvGrpSpPr>
            <p:grpSpPr>
              <a:xfrm>
                <a:off x="4336661" y="2167982"/>
                <a:ext cx="529814" cy="762338"/>
                <a:chOff x="5373368" y="2622503"/>
                <a:chExt cx="706303" cy="1016284"/>
              </a:xfrm>
            </p:grpSpPr>
            <p:sp>
              <p:nvSpPr>
                <p:cNvPr id="13" name="Rectangle: Rounded Corners 12">
                  <a:extLst>
                    <a:ext uri="{FF2B5EF4-FFF2-40B4-BE49-F238E27FC236}">
                      <a16:creationId xmlns:a16="http://schemas.microsoft.com/office/drawing/2014/main" id="{FD290403-A9F4-1273-243D-4267DFC5ECF7}"/>
                    </a:ext>
                  </a:extLst>
                </p:cNvPr>
                <p:cNvSpPr/>
                <p:nvPr/>
              </p:nvSpPr>
              <p:spPr>
                <a:xfrm>
                  <a:off x="5373368" y="2622503"/>
                  <a:ext cx="706303" cy="1016284"/>
                </a:xfrm>
                <a:prstGeom prst="roundRect">
                  <a:avLst>
                    <a:gd name="adj" fmla="val 12482"/>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14" name="Graphic 13">
                  <a:extLst>
                    <a:ext uri="{FF2B5EF4-FFF2-40B4-BE49-F238E27FC236}">
                      <a16:creationId xmlns:a16="http://schemas.microsoft.com/office/drawing/2014/main" id="{17D9EAC2-80EF-8984-9823-430D559C3A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7275" y="2722941"/>
                  <a:ext cx="378489" cy="378489"/>
                </a:xfrm>
                <a:prstGeom prst="rect">
                  <a:avLst/>
                </a:prstGeom>
              </p:spPr>
            </p:pic>
            <p:sp>
              <p:nvSpPr>
                <p:cNvPr id="15" name="TextBox 14">
                  <a:extLst>
                    <a:ext uri="{FF2B5EF4-FFF2-40B4-BE49-F238E27FC236}">
                      <a16:creationId xmlns:a16="http://schemas.microsoft.com/office/drawing/2014/main" id="{D8442D8D-B932-A163-922D-CB52B4CB95BF}"/>
                    </a:ext>
                  </a:extLst>
                </p:cNvPr>
                <p:cNvSpPr txBox="1"/>
                <p:nvPr/>
              </p:nvSpPr>
              <p:spPr bwMode="auto">
                <a:xfrm>
                  <a:off x="5373368" y="3178468"/>
                  <a:ext cx="706302" cy="32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800">
                      <a:solidFill>
                        <a:schemeClr val="bg1"/>
                      </a:solidFill>
                      <a:ea typeface="Roboto" panose="02000000000000000000" pitchFamily="2" charset="0"/>
                      <a:cs typeface="Roboto" panose="02000000000000000000" pitchFamily="2" charset="0"/>
                    </a:rPr>
                    <a:t>Early Text</a:t>
                  </a:r>
                  <a:br>
                    <a:rPr lang="en-US" sz="800">
                      <a:solidFill>
                        <a:schemeClr val="bg1"/>
                      </a:solidFill>
                      <a:ea typeface="Roboto" panose="02000000000000000000" pitchFamily="2" charset="0"/>
                      <a:cs typeface="Roboto" panose="02000000000000000000" pitchFamily="2" charset="0"/>
                    </a:rPr>
                  </a:br>
                  <a:r>
                    <a:rPr lang="en-US" sz="800">
                      <a:solidFill>
                        <a:schemeClr val="bg1"/>
                      </a:solidFill>
                      <a:ea typeface="Roboto" panose="02000000000000000000" pitchFamily="2" charset="0"/>
                      <a:cs typeface="Roboto" panose="02000000000000000000" pitchFamily="2" charset="0"/>
                    </a:rPr>
                    <a:t>Reminder</a:t>
                  </a:r>
                </a:p>
              </p:txBody>
            </p:sp>
          </p:grpSp>
        </p:grpSp>
        <p:grpSp>
          <p:nvGrpSpPr>
            <p:cNvPr id="26" name="Group 25">
              <a:extLst>
                <a:ext uri="{FF2B5EF4-FFF2-40B4-BE49-F238E27FC236}">
                  <a16:creationId xmlns:a16="http://schemas.microsoft.com/office/drawing/2014/main" id="{67B759C2-1860-4AD7-8A01-67C78F2F2FCF}"/>
                </a:ext>
              </a:extLst>
            </p:cNvPr>
            <p:cNvGrpSpPr/>
            <p:nvPr/>
          </p:nvGrpSpPr>
          <p:grpSpPr>
            <a:xfrm>
              <a:off x="3354920" y="2167982"/>
              <a:ext cx="529814" cy="3821537"/>
              <a:chOff x="3354920" y="2167982"/>
              <a:chExt cx="529814" cy="3821537"/>
            </a:xfrm>
          </p:grpSpPr>
          <p:cxnSp>
            <p:nvCxnSpPr>
              <p:cNvPr id="9" name="Straight Connector 8">
                <a:extLst>
                  <a:ext uri="{FF2B5EF4-FFF2-40B4-BE49-F238E27FC236}">
                    <a16:creationId xmlns:a16="http://schemas.microsoft.com/office/drawing/2014/main" id="{612BC9BA-BE7E-D316-F212-8C79F83E6480}"/>
                  </a:ext>
                </a:extLst>
              </p:cNvPr>
              <p:cNvCxnSpPr>
                <a:cxnSpLocks/>
              </p:cNvCxnSpPr>
              <p:nvPr/>
            </p:nvCxnSpPr>
            <p:spPr>
              <a:xfrm flipV="1">
                <a:off x="3619827" y="2930320"/>
                <a:ext cx="0" cy="305919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51D4FC4-A5A1-D189-09A0-DFC747912D39}"/>
                  </a:ext>
                </a:extLst>
              </p:cNvPr>
              <p:cNvGrpSpPr/>
              <p:nvPr/>
            </p:nvGrpSpPr>
            <p:grpSpPr>
              <a:xfrm>
                <a:off x="3354920" y="2167982"/>
                <a:ext cx="529814" cy="762338"/>
                <a:chOff x="2895577" y="2622503"/>
                <a:chExt cx="706303" cy="1016284"/>
              </a:xfrm>
            </p:grpSpPr>
            <p:sp>
              <p:nvSpPr>
                <p:cNvPr id="17" name="Rectangle: Rounded Corners 16">
                  <a:extLst>
                    <a:ext uri="{FF2B5EF4-FFF2-40B4-BE49-F238E27FC236}">
                      <a16:creationId xmlns:a16="http://schemas.microsoft.com/office/drawing/2014/main" id="{275CB240-0511-FABE-A707-D3292ABD83FA}"/>
                    </a:ext>
                  </a:extLst>
                </p:cNvPr>
                <p:cNvSpPr/>
                <p:nvPr/>
              </p:nvSpPr>
              <p:spPr>
                <a:xfrm>
                  <a:off x="2895577" y="2622503"/>
                  <a:ext cx="706303" cy="1016284"/>
                </a:xfrm>
                <a:prstGeom prst="roundRect">
                  <a:avLst>
                    <a:gd name="adj" fmla="val 12482"/>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18" name="Graphic 17">
                  <a:extLst>
                    <a:ext uri="{FF2B5EF4-FFF2-40B4-BE49-F238E27FC236}">
                      <a16:creationId xmlns:a16="http://schemas.microsoft.com/office/drawing/2014/main" id="{81CBF64E-3F1D-3D31-F414-1D5E3AAFD0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59484" y="2722941"/>
                  <a:ext cx="378489" cy="378489"/>
                </a:xfrm>
                <a:prstGeom prst="rect">
                  <a:avLst/>
                </a:prstGeom>
              </p:spPr>
            </p:pic>
            <p:sp>
              <p:nvSpPr>
                <p:cNvPr id="19" name="TextBox 18">
                  <a:extLst>
                    <a:ext uri="{FF2B5EF4-FFF2-40B4-BE49-F238E27FC236}">
                      <a16:creationId xmlns:a16="http://schemas.microsoft.com/office/drawing/2014/main" id="{BD72866E-7C28-30C9-A238-E7D37DCB6A73}"/>
                    </a:ext>
                  </a:extLst>
                </p:cNvPr>
                <p:cNvSpPr txBox="1"/>
                <p:nvPr/>
              </p:nvSpPr>
              <p:spPr bwMode="auto">
                <a:xfrm>
                  <a:off x="2895577" y="3178468"/>
                  <a:ext cx="706302" cy="32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800">
                      <a:solidFill>
                        <a:schemeClr val="bg1"/>
                      </a:solidFill>
                      <a:ea typeface="Roboto" panose="02000000000000000000" pitchFamily="2" charset="0"/>
                      <a:cs typeface="Roboto" panose="02000000000000000000" pitchFamily="2" charset="0"/>
                    </a:rPr>
                    <a:t>Text </a:t>
                  </a:r>
                  <a:br>
                    <a:rPr lang="en-US" sz="800">
                      <a:solidFill>
                        <a:schemeClr val="bg1"/>
                      </a:solidFill>
                      <a:ea typeface="Roboto" panose="02000000000000000000" pitchFamily="2" charset="0"/>
                      <a:cs typeface="Roboto" panose="02000000000000000000" pitchFamily="2" charset="0"/>
                    </a:rPr>
                  </a:br>
                  <a:r>
                    <a:rPr lang="en-US" sz="800">
                      <a:solidFill>
                        <a:schemeClr val="bg1"/>
                      </a:solidFill>
                      <a:ea typeface="Roboto" panose="02000000000000000000" pitchFamily="2" charset="0"/>
                      <a:cs typeface="Roboto" panose="02000000000000000000" pitchFamily="2" charset="0"/>
                    </a:rPr>
                    <a:t>Invitation</a:t>
                  </a:r>
                </a:p>
              </p:txBody>
            </p:sp>
          </p:grpSp>
        </p:grpSp>
        <p:grpSp>
          <p:nvGrpSpPr>
            <p:cNvPr id="24" name="Group 23">
              <a:extLst>
                <a:ext uri="{FF2B5EF4-FFF2-40B4-BE49-F238E27FC236}">
                  <a16:creationId xmlns:a16="http://schemas.microsoft.com/office/drawing/2014/main" id="{08C4DA98-7F49-A725-4271-1A1AAE0CD838}"/>
                </a:ext>
              </a:extLst>
            </p:cNvPr>
            <p:cNvGrpSpPr/>
            <p:nvPr/>
          </p:nvGrpSpPr>
          <p:grpSpPr>
            <a:xfrm>
              <a:off x="5216805" y="2167982"/>
              <a:ext cx="529814" cy="3821537"/>
              <a:chOff x="5318403" y="2167982"/>
              <a:chExt cx="529814" cy="3821537"/>
            </a:xfrm>
          </p:grpSpPr>
          <p:cxnSp>
            <p:nvCxnSpPr>
              <p:cNvPr id="7" name="Straight Connector 6">
                <a:extLst>
                  <a:ext uri="{FF2B5EF4-FFF2-40B4-BE49-F238E27FC236}">
                    <a16:creationId xmlns:a16="http://schemas.microsoft.com/office/drawing/2014/main" id="{F7D7FB66-ECFA-38F6-1871-3DC037A611EC}"/>
                  </a:ext>
                </a:extLst>
              </p:cNvPr>
              <p:cNvCxnSpPr>
                <a:cxnSpLocks/>
              </p:cNvCxnSpPr>
              <p:nvPr/>
            </p:nvCxnSpPr>
            <p:spPr>
              <a:xfrm>
                <a:off x="5583310" y="2930320"/>
                <a:ext cx="0" cy="305919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AA59DE6-C77E-22D9-3534-4736B70F03B0}"/>
                  </a:ext>
                </a:extLst>
              </p:cNvPr>
              <p:cNvGrpSpPr/>
              <p:nvPr/>
            </p:nvGrpSpPr>
            <p:grpSpPr>
              <a:xfrm>
                <a:off x="5318403" y="2167982"/>
                <a:ext cx="529814" cy="762338"/>
                <a:chOff x="5373368" y="2622503"/>
                <a:chExt cx="706303" cy="1016284"/>
              </a:xfrm>
            </p:grpSpPr>
            <p:sp>
              <p:nvSpPr>
                <p:cNvPr id="21" name="Rectangle: Rounded Corners 20">
                  <a:extLst>
                    <a:ext uri="{FF2B5EF4-FFF2-40B4-BE49-F238E27FC236}">
                      <a16:creationId xmlns:a16="http://schemas.microsoft.com/office/drawing/2014/main" id="{42B41351-D9D4-EF0C-24CC-BB25BE876EF3}"/>
                    </a:ext>
                  </a:extLst>
                </p:cNvPr>
                <p:cNvSpPr/>
                <p:nvPr/>
              </p:nvSpPr>
              <p:spPr>
                <a:xfrm>
                  <a:off x="5373368" y="2622503"/>
                  <a:ext cx="706303" cy="1016284"/>
                </a:xfrm>
                <a:prstGeom prst="roundRect">
                  <a:avLst>
                    <a:gd name="adj" fmla="val 12482"/>
                  </a:avLst>
                </a:prstGeom>
                <a:solidFill>
                  <a:schemeClr val="accent1">
                    <a:lumMod val="60000"/>
                    <a:lumOff val="4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22" name="Graphic 21">
                  <a:extLst>
                    <a:ext uri="{FF2B5EF4-FFF2-40B4-BE49-F238E27FC236}">
                      <a16:creationId xmlns:a16="http://schemas.microsoft.com/office/drawing/2014/main" id="{ACDF5CAA-BD2F-208B-AB39-FC4EE85922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7275" y="2722941"/>
                  <a:ext cx="378489" cy="378489"/>
                </a:xfrm>
                <a:prstGeom prst="rect">
                  <a:avLst/>
                </a:prstGeom>
              </p:spPr>
            </p:pic>
            <p:sp>
              <p:nvSpPr>
                <p:cNvPr id="23" name="TextBox 22">
                  <a:extLst>
                    <a:ext uri="{FF2B5EF4-FFF2-40B4-BE49-F238E27FC236}">
                      <a16:creationId xmlns:a16="http://schemas.microsoft.com/office/drawing/2014/main" id="{AE450B66-4952-C5ED-485F-7EE35EECCEC6}"/>
                    </a:ext>
                  </a:extLst>
                </p:cNvPr>
                <p:cNvSpPr txBox="1"/>
                <p:nvPr/>
              </p:nvSpPr>
              <p:spPr bwMode="auto">
                <a:xfrm>
                  <a:off x="5373368" y="3178468"/>
                  <a:ext cx="706302" cy="32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800">
                      <a:solidFill>
                        <a:schemeClr val="bg1"/>
                      </a:solidFill>
                      <a:ea typeface="Roboto" panose="02000000000000000000" pitchFamily="2" charset="0"/>
                      <a:cs typeface="Roboto" panose="02000000000000000000" pitchFamily="2" charset="0"/>
                    </a:rPr>
                    <a:t>Late Text</a:t>
                  </a:r>
                  <a:br>
                    <a:rPr lang="en-US" sz="800">
                      <a:solidFill>
                        <a:schemeClr val="bg1"/>
                      </a:solidFill>
                      <a:ea typeface="Roboto" panose="02000000000000000000" pitchFamily="2" charset="0"/>
                      <a:cs typeface="Roboto" panose="02000000000000000000" pitchFamily="2" charset="0"/>
                    </a:rPr>
                  </a:br>
                  <a:r>
                    <a:rPr lang="en-US" sz="800">
                      <a:solidFill>
                        <a:schemeClr val="bg1"/>
                      </a:solidFill>
                      <a:ea typeface="Roboto" panose="02000000000000000000" pitchFamily="2" charset="0"/>
                      <a:cs typeface="Roboto" panose="02000000000000000000" pitchFamily="2" charset="0"/>
                    </a:rPr>
                    <a:t>Reminder</a:t>
                  </a:r>
                </a:p>
              </p:txBody>
            </p:sp>
          </p:grpSp>
        </p:grpSp>
        <p:grpSp>
          <p:nvGrpSpPr>
            <p:cNvPr id="40" name="Group 39">
              <a:extLst>
                <a:ext uri="{FF2B5EF4-FFF2-40B4-BE49-F238E27FC236}">
                  <a16:creationId xmlns:a16="http://schemas.microsoft.com/office/drawing/2014/main" id="{3A63A904-6EE8-C2F7-BAC8-C4FC75E18D35}"/>
                </a:ext>
              </a:extLst>
            </p:cNvPr>
            <p:cNvGrpSpPr/>
            <p:nvPr/>
          </p:nvGrpSpPr>
          <p:grpSpPr>
            <a:xfrm>
              <a:off x="4088510" y="3440260"/>
              <a:ext cx="2986187" cy="2534370"/>
              <a:chOff x="5158388" y="2681337"/>
              <a:chExt cx="1875224" cy="1495325"/>
            </a:xfrm>
          </p:grpSpPr>
          <p:cxnSp>
            <p:nvCxnSpPr>
              <p:cNvPr id="36" name="Straight Connector 35">
                <a:extLst>
                  <a:ext uri="{FF2B5EF4-FFF2-40B4-BE49-F238E27FC236}">
                    <a16:creationId xmlns:a16="http://schemas.microsoft.com/office/drawing/2014/main" id="{0A2A9936-B87C-A0C4-0F4D-88082D5CAA17}"/>
                  </a:ext>
                </a:extLst>
              </p:cNvPr>
              <p:cNvCxnSpPr/>
              <p:nvPr/>
            </p:nvCxnSpPr>
            <p:spPr>
              <a:xfrm>
                <a:off x="5158388" y="2681337"/>
                <a:ext cx="1482" cy="1495325"/>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B68A8A-09CC-FB14-75FA-F54B31BD515B}"/>
                  </a:ext>
                </a:extLst>
              </p:cNvPr>
              <p:cNvCxnSpPr/>
              <p:nvPr/>
            </p:nvCxnSpPr>
            <p:spPr>
              <a:xfrm>
                <a:off x="7032130" y="2681337"/>
                <a:ext cx="1482" cy="1495325"/>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B09F752-5E8C-E778-4F5D-1E245240A085}"/>
                  </a:ext>
                </a:extLst>
              </p:cNvPr>
              <p:cNvCxnSpPr/>
              <p:nvPr/>
            </p:nvCxnSpPr>
            <p:spPr>
              <a:xfrm>
                <a:off x="6457189" y="2681337"/>
                <a:ext cx="1483" cy="1495325"/>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E2C00EE-5982-2C23-23CB-CD0C546DFED9}"/>
                  </a:ext>
                </a:extLst>
              </p:cNvPr>
              <p:cNvCxnSpPr/>
              <p:nvPr/>
            </p:nvCxnSpPr>
            <p:spPr>
              <a:xfrm>
                <a:off x="5871656" y="2681337"/>
                <a:ext cx="1482" cy="1495325"/>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grpSp>
      </p:grpSp>
      <p:pic>
        <p:nvPicPr>
          <p:cNvPr id="5" name="Picture 4">
            <a:extLst>
              <a:ext uri="{FF2B5EF4-FFF2-40B4-BE49-F238E27FC236}">
                <a16:creationId xmlns:a16="http://schemas.microsoft.com/office/drawing/2014/main" id="{05804EF5-C788-86B5-FD63-4F9BF638D473}"/>
              </a:ext>
            </a:extLst>
          </p:cNvPr>
          <p:cNvPicPr>
            <a:picLocks noChangeAspect="1"/>
          </p:cNvPicPr>
          <p:nvPr/>
        </p:nvPicPr>
        <p:blipFill>
          <a:blip r:embed="rId6"/>
          <a:stretch>
            <a:fillRect/>
          </a:stretch>
        </p:blipFill>
        <p:spPr>
          <a:xfrm>
            <a:off x="12812372" y="-199456"/>
            <a:ext cx="7690302" cy="5428449"/>
          </a:xfrm>
          <a:prstGeom prst="rect">
            <a:avLst/>
          </a:prstGeom>
        </p:spPr>
      </p:pic>
      <p:grpSp>
        <p:nvGrpSpPr>
          <p:cNvPr id="59" name="Group 58">
            <a:extLst>
              <a:ext uri="{FF2B5EF4-FFF2-40B4-BE49-F238E27FC236}">
                <a16:creationId xmlns:a16="http://schemas.microsoft.com/office/drawing/2014/main" id="{6BD924F1-2400-C25C-25E7-AA1EE06E8181}"/>
              </a:ext>
            </a:extLst>
          </p:cNvPr>
          <p:cNvGrpSpPr/>
          <p:nvPr/>
        </p:nvGrpSpPr>
        <p:grpSpPr>
          <a:xfrm>
            <a:off x="1151706" y="2749366"/>
            <a:ext cx="2544511" cy="802518"/>
            <a:chOff x="586576" y="5388792"/>
            <a:chExt cx="2544511" cy="802518"/>
          </a:xfrm>
        </p:grpSpPr>
        <p:grpSp>
          <p:nvGrpSpPr>
            <p:cNvPr id="62" name="Group 61">
              <a:extLst>
                <a:ext uri="{FF2B5EF4-FFF2-40B4-BE49-F238E27FC236}">
                  <a16:creationId xmlns:a16="http://schemas.microsoft.com/office/drawing/2014/main" id="{71C8C94D-250B-DBF9-1A0B-70FEC06F911F}"/>
                </a:ext>
              </a:extLst>
            </p:cNvPr>
            <p:cNvGrpSpPr/>
            <p:nvPr/>
          </p:nvGrpSpPr>
          <p:grpSpPr>
            <a:xfrm>
              <a:off x="591603" y="5388792"/>
              <a:ext cx="2539484" cy="771740"/>
              <a:chOff x="6804993" y="-503434"/>
              <a:chExt cx="1907493" cy="771740"/>
            </a:xfrm>
          </p:grpSpPr>
          <p:grpSp>
            <p:nvGrpSpPr>
              <p:cNvPr id="65" name="Group 64">
                <a:extLst>
                  <a:ext uri="{FF2B5EF4-FFF2-40B4-BE49-F238E27FC236}">
                    <a16:creationId xmlns:a16="http://schemas.microsoft.com/office/drawing/2014/main" id="{41810D7F-4310-D2E2-D59E-23B6B5CD9F29}"/>
                  </a:ext>
                </a:extLst>
              </p:cNvPr>
              <p:cNvGrpSpPr/>
              <p:nvPr/>
            </p:nvGrpSpPr>
            <p:grpSpPr>
              <a:xfrm>
                <a:off x="6804993" y="-503434"/>
                <a:ext cx="1907493" cy="523220"/>
                <a:chOff x="6804993" y="-503434"/>
                <a:chExt cx="1907493" cy="523220"/>
              </a:xfrm>
            </p:grpSpPr>
            <p:sp>
              <p:nvSpPr>
                <p:cNvPr id="69" name="TextBox 68">
                  <a:extLst>
                    <a:ext uri="{FF2B5EF4-FFF2-40B4-BE49-F238E27FC236}">
                      <a16:creationId xmlns:a16="http://schemas.microsoft.com/office/drawing/2014/main" id="{D3C6E5E8-1EF7-F70D-5D11-CCC412C7B8FA}"/>
                    </a:ext>
                  </a:extLst>
                </p:cNvPr>
                <p:cNvSpPr txBox="1"/>
                <p:nvPr/>
              </p:nvSpPr>
              <p:spPr>
                <a:xfrm>
                  <a:off x="7243282" y="-503434"/>
                  <a:ext cx="1469204" cy="523220"/>
                </a:xfrm>
                <a:prstGeom prst="rect">
                  <a:avLst/>
                </a:prstGeom>
                <a:noFill/>
              </p:spPr>
              <p:txBody>
                <a:bodyPr wrap="square" rtlCol="0">
                  <a:spAutoFit/>
                </a:bodyPr>
                <a:lstStyle/>
                <a:p>
                  <a:r>
                    <a:rPr lang="en-US" sz="1400"/>
                    <a:t>Early Text Reminder</a:t>
                  </a:r>
                </a:p>
              </p:txBody>
            </p:sp>
            <p:cxnSp>
              <p:nvCxnSpPr>
                <p:cNvPr id="70" name="Straight Connector 69">
                  <a:extLst>
                    <a:ext uri="{FF2B5EF4-FFF2-40B4-BE49-F238E27FC236}">
                      <a16:creationId xmlns:a16="http://schemas.microsoft.com/office/drawing/2014/main" id="{1DBBF1B4-1F63-9143-1E1B-A88437DC724F}"/>
                    </a:ext>
                  </a:extLst>
                </p:cNvPr>
                <p:cNvCxnSpPr>
                  <a:cxnSpLocks/>
                </p:cNvCxnSpPr>
                <p:nvPr/>
              </p:nvCxnSpPr>
              <p:spPr>
                <a:xfrm>
                  <a:off x="6804993" y="-380324"/>
                  <a:ext cx="438289" cy="1"/>
                </a:xfrm>
                <a:prstGeom prst="line">
                  <a:avLst/>
                </a:prstGeom>
                <a:ln w="38100" cap="rnd">
                  <a:solidFill>
                    <a:schemeClr val="tx2"/>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00981189-D119-D49D-1A76-037B114AC359}"/>
                  </a:ext>
                </a:extLst>
              </p:cNvPr>
              <p:cNvGrpSpPr/>
              <p:nvPr/>
            </p:nvGrpSpPr>
            <p:grpSpPr>
              <a:xfrm>
                <a:off x="6804993" y="-254914"/>
                <a:ext cx="1907493" cy="523220"/>
                <a:chOff x="6804993" y="-503434"/>
                <a:chExt cx="1907493" cy="523220"/>
              </a:xfrm>
            </p:grpSpPr>
            <p:sp>
              <p:nvSpPr>
                <p:cNvPr id="67" name="TextBox 66">
                  <a:extLst>
                    <a:ext uri="{FF2B5EF4-FFF2-40B4-BE49-F238E27FC236}">
                      <a16:creationId xmlns:a16="http://schemas.microsoft.com/office/drawing/2014/main" id="{B8EAC331-9984-A677-8578-C5849B1D6567}"/>
                    </a:ext>
                  </a:extLst>
                </p:cNvPr>
                <p:cNvSpPr txBox="1"/>
                <p:nvPr/>
              </p:nvSpPr>
              <p:spPr>
                <a:xfrm>
                  <a:off x="7243282" y="-503434"/>
                  <a:ext cx="1469204" cy="523220"/>
                </a:xfrm>
                <a:prstGeom prst="rect">
                  <a:avLst/>
                </a:prstGeom>
                <a:noFill/>
              </p:spPr>
              <p:txBody>
                <a:bodyPr wrap="square" rtlCol="0">
                  <a:spAutoFit/>
                </a:bodyPr>
                <a:lstStyle/>
                <a:p>
                  <a:r>
                    <a:rPr lang="en-US" sz="1400"/>
                    <a:t>Late Text Reminder</a:t>
                  </a:r>
                </a:p>
              </p:txBody>
            </p:sp>
            <p:cxnSp>
              <p:nvCxnSpPr>
                <p:cNvPr id="68" name="Straight Connector 67">
                  <a:extLst>
                    <a:ext uri="{FF2B5EF4-FFF2-40B4-BE49-F238E27FC236}">
                      <a16:creationId xmlns:a16="http://schemas.microsoft.com/office/drawing/2014/main" id="{D7F16053-B2F1-4B79-F696-BD7E2E10EAFD}"/>
                    </a:ext>
                  </a:extLst>
                </p:cNvPr>
                <p:cNvCxnSpPr>
                  <a:cxnSpLocks/>
                </p:cNvCxnSpPr>
                <p:nvPr/>
              </p:nvCxnSpPr>
              <p:spPr>
                <a:xfrm>
                  <a:off x="6804993" y="-380324"/>
                  <a:ext cx="438289" cy="1"/>
                </a:xfrm>
                <a:prstGeom prst="line">
                  <a:avLst/>
                </a:prstGeom>
                <a:ln w="38100" cap="rnd">
                  <a:solidFill>
                    <a:schemeClr val="accent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63" name="TextBox 62">
              <a:extLst>
                <a:ext uri="{FF2B5EF4-FFF2-40B4-BE49-F238E27FC236}">
                  <a16:creationId xmlns:a16="http://schemas.microsoft.com/office/drawing/2014/main" id="{11BCC1E6-9631-5C16-A857-996D8B56C125}"/>
                </a:ext>
              </a:extLst>
            </p:cNvPr>
            <p:cNvSpPr txBox="1"/>
            <p:nvPr/>
          </p:nvSpPr>
          <p:spPr>
            <a:xfrm>
              <a:off x="1170079" y="5883533"/>
              <a:ext cx="1955981" cy="307777"/>
            </a:xfrm>
            <a:prstGeom prst="rect">
              <a:avLst/>
            </a:prstGeom>
            <a:noFill/>
          </p:spPr>
          <p:txBody>
            <a:bodyPr wrap="square" rtlCol="0">
              <a:spAutoFit/>
            </a:bodyPr>
            <a:lstStyle/>
            <a:p>
              <a:r>
                <a:rPr lang="en-US" sz="1400">
                  <a:latin typeface="Segoe UI" panose="020B0502040204020203" pitchFamily="34" charset="0"/>
                </a:rPr>
                <a:t>M</a:t>
              </a:r>
              <a:r>
                <a:rPr lang="en-US" sz="1400">
                  <a:effectLst/>
                  <a:latin typeface="Segoe UI" panose="020B0502040204020203" pitchFamily="34" charset="0"/>
                </a:rPr>
                <a:t>ail Contact Attempt</a:t>
              </a:r>
              <a:endParaRPr lang="en-US" sz="1600">
                <a:effectLst/>
                <a:latin typeface="Arial" panose="020B0604020202020204" pitchFamily="34" charset="0"/>
              </a:endParaRPr>
            </a:p>
          </p:txBody>
        </p:sp>
        <p:cxnSp>
          <p:nvCxnSpPr>
            <p:cNvPr id="64" name="Straight Connector 63">
              <a:extLst>
                <a:ext uri="{FF2B5EF4-FFF2-40B4-BE49-F238E27FC236}">
                  <a16:creationId xmlns:a16="http://schemas.microsoft.com/office/drawing/2014/main" id="{5753E4F2-B6AD-1E31-FFC5-B755E147B82A}"/>
                </a:ext>
              </a:extLst>
            </p:cNvPr>
            <p:cNvCxnSpPr>
              <a:cxnSpLocks/>
            </p:cNvCxnSpPr>
            <p:nvPr/>
          </p:nvCxnSpPr>
          <p:spPr>
            <a:xfrm>
              <a:off x="586576" y="6006643"/>
              <a:ext cx="583503" cy="1"/>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237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5D2D7-E100-E323-37AB-210D637C7D58}"/>
              </a:ext>
            </a:extLst>
          </p:cNvPr>
          <p:cNvSpPr>
            <a:spLocks noGrp="1"/>
          </p:cNvSpPr>
          <p:nvPr>
            <p:ph type="body" sz="quarter" idx="10"/>
          </p:nvPr>
        </p:nvSpPr>
        <p:spPr/>
        <p:txBody>
          <a:bodyPr/>
          <a:lstStyle/>
          <a:p>
            <a:r>
              <a:rPr lang="en-US"/>
              <a:t>Sequencing Treatments Among </a:t>
            </a:r>
            <a:r>
              <a:rPr lang="en-US">
                <a:latin typeface="+mn-lt"/>
                <a:ea typeface="Roboto Black" panose="02000000000000000000" pitchFamily="2" charset="0"/>
              </a:rPr>
              <a:t>Other Respondents</a:t>
            </a:r>
            <a:endParaRPr lang="en-US" sz="2400">
              <a:latin typeface="+mn-lt"/>
              <a:ea typeface="Roboto Black" panose="02000000000000000000" pitchFamily="2" charset="0"/>
            </a:endParaRPr>
          </a:p>
        </p:txBody>
      </p:sp>
      <p:sp>
        <p:nvSpPr>
          <p:cNvPr id="2" name="Title 1">
            <a:extLst>
              <a:ext uri="{FF2B5EF4-FFF2-40B4-BE49-F238E27FC236}">
                <a16:creationId xmlns:a16="http://schemas.microsoft.com/office/drawing/2014/main" id="{910F67C8-C754-0471-D883-8C89A4825C86}"/>
              </a:ext>
            </a:extLst>
          </p:cNvPr>
          <p:cNvSpPr>
            <a:spLocks noGrp="1"/>
          </p:cNvSpPr>
          <p:nvPr>
            <p:ph type="title"/>
          </p:nvPr>
        </p:nvSpPr>
        <p:spPr/>
        <p:txBody>
          <a:bodyPr/>
          <a:lstStyle/>
          <a:p>
            <a:r>
              <a:rPr lang="en-US">
                <a:latin typeface="Roboto"/>
                <a:ea typeface="Roboto"/>
                <a:cs typeface="Roboto"/>
              </a:rPr>
              <a:t>FHWAR wave 2 : EXPERIMENTAL DESIGN other respondents</a:t>
            </a:r>
            <a:endParaRPr lang="en-US"/>
          </a:p>
        </p:txBody>
      </p:sp>
      <p:sp>
        <p:nvSpPr>
          <p:cNvPr id="22" name="TextBox 21">
            <a:extLst>
              <a:ext uri="{FF2B5EF4-FFF2-40B4-BE49-F238E27FC236}">
                <a16:creationId xmlns:a16="http://schemas.microsoft.com/office/drawing/2014/main" id="{37EC36BE-99AE-FF66-E70D-E9FC82C347B2}"/>
              </a:ext>
            </a:extLst>
          </p:cNvPr>
          <p:cNvSpPr txBox="1"/>
          <p:nvPr/>
        </p:nvSpPr>
        <p:spPr>
          <a:xfrm>
            <a:off x="952177" y="2567033"/>
            <a:ext cx="1921724" cy="205184"/>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Text Invite</a:t>
            </a:r>
          </a:p>
        </p:txBody>
      </p:sp>
      <p:grpSp>
        <p:nvGrpSpPr>
          <p:cNvPr id="32" name="Group 31">
            <a:extLst>
              <a:ext uri="{FF2B5EF4-FFF2-40B4-BE49-F238E27FC236}">
                <a16:creationId xmlns:a16="http://schemas.microsoft.com/office/drawing/2014/main" id="{9D0B091F-6358-1863-7D3D-1C16678767D2}"/>
              </a:ext>
            </a:extLst>
          </p:cNvPr>
          <p:cNvGrpSpPr/>
          <p:nvPr/>
        </p:nvGrpSpPr>
        <p:grpSpPr>
          <a:xfrm>
            <a:off x="3156495" y="2034194"/>
            <a:ext cx="883232" cy="1270863"/>
            <a:chOff x="2895577" y="2622503"/>
            <a:chExt cx="706303" cy="1016284"/>
          </a:xfrm>
        </p:grpSpPr>
        <p:sp>
          <p:nvSpPr>
            <p:cNvPr id="64" name="Rectangle: Rounded Corners 63">
              <a:extLst>
                <a:ext uri="{FF2B5EF4-FFF2-40B4-BE49-F238E27FC236}">
                  <a16:creationId xmlns:a16="http://schemas.microsoft.com/office/drawing/2014/main" id="{10E25EA5-A2B9-2088-A7B6-FCC667FE307E}"/>
                </a:ext>
              </a:extLst>
            </p:cNvPr>
            <p:cNvSpPr/>
            <p:nvPr/>
          </p:nvSpPr>
          <p:spPr>
            <a:xfrm>
              <a:off x="2895577" y="2622503"/>
              <a:ext cx="706303" cy="1016284"/>
            </a:xfrm>
            <a:prstGeom prst="roundRect">
              <a:avLst>
                <a:gd name="adj" fmla="val 12482"/>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65" name="Graphic 64">
              <a:extLst>
                <a:ext uri="{FF2B5EF4-FFF2-40B4-BE49-F238E27FC236}">
                  <a16:creationId xmlns:a16="http://schemas.microsoft.com/office/drawing/2014/main" id="{375A868F-2A52-642E-3CBD-DB009D3F1A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9484" y="2722941"/>
              <a:ext cx="378489" cy="378489"/>
            </a:xfrm>
            <a:prstGeom prst="rect">
              <a:avLst/>
            </a:prstGeom>
          </p:spPr>
        </p:pic>
        <p:sp>
          <p:nvSpPr>
            <p:cNvPr id="66" name="TextBox 65">
              <a:extLst>
                <a:ext uri="{FF2B5EF4-FFF2-40B4-BE49-F238E27FC236}">
                  <a16:creationId xmlns:a16="http://schemas.microsoft.com/office/drawing/2014/main" id="{C4F9D02B-58E7-DF64-EE3E-3B6108226F83}"/>
                </a:ext>
              </a:extLst>
            </p:cNvPr>
            <p:cNvSpPr txBox="1"/>
            <p:nvPr/>
          </p:nvSpPr>
          <p:spPr bwMode="auto">
            <a:xfrm>
              <a:off x="2895577" y="3207220"/>
              <a:ext cx="706302" cy="27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Invitation</a:t>
              </a:r>
            </a:p>
          </p:txBody>
        </p:sp>
      </p:grpSp>
      <p:grpSp>
        <p:nvGrpSpPr>
          <p:cNvPr id="42" name="Group 41">
            <a:extLst>
              <a:ext uri="{FF2B5EF4-FFF2-40B4-BE49-F238E27FC236}">
                <a16:creationId xmlns:a16="http://schemas.microsoft.com/office/drawing/2014/main" id="{48AF9D0C-FCBC-1196-5223-BF98024A444B}"/>
              </a:ext>
            </a:extLst>
          </p:cNvPr>
          <p:cNvGrpSpPr/>
          <p:nvPr/>
        </p:nvGrpSpPr>
        <p:grpSpPr>
          <a:xfrm>
            <a:off x="4308636" y="2034197"/>
            <a:ext cx="883232" cy="1270864"/>
            <a:chOff x="4143490" y="2622503"/>
            <a:chExt cx="706303" cy="1016284"/>
          </a:xfrm>
        </p:grpSpPr>
        <p:sp>
          <p:nvSpPr>
            <p:cNvPr id="61" name="TextBox 60">
              <a:extLst>
                <a:ext uri="{FF2B5EF4-FFF2-40B4-BE49-F238E27FC236}">
                  <a16:creationId xmlns:a16="http://schemas.microsoft.com/office/drawing/2014/main" id="{B9892844-DE56-7EBB-ADCC-9B96D63048D9}"/>
                </a:ext>
              </a:extLst>
            </p:cNvPr>
            <p:cNvSpPr txBox="1"/>
            <p:nvPr/>
          </p:nvSpPr>
          <p:spPr bwMode="auto">
            <a:xfrm>
              <a:off x="4194372" y="3171741"/>
              <a:ext cx="604539"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62" name="Graphic 61">
              <a:extLst>
                <a:ext uri="{FF2B5EF4-FFF2-40B4-BE49-F238E27FC236}">
                  <a16:creationId xmlns:a16="http://schemas.microsoft.com/office/drawing/2014/main" id="{0993EA2C-8CD7-3292-608F-B40587F2FD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5455" y="2730999"/>
              <a:ext cx="362373" cy="362373"/>
            </a:xfrm>
            <a:prstGeom prst="rect">
              <a:avLst/>
            </a:prstGeom>
          </p:spPr>
        </p:pic>
        <p:sp>
          <p:nvSpPr>
            <p:cNvPr id="63" name="Rectangle: Rounded Corners 62">
              <a:extLst>
                <a:ext uri="{FF2B5EF4-FFF2-40B4-BE49-F238E27FC236}">
                  <a16:creationId xmlns:a16="http://schemas.microsoft.com/office/drawing/2014/main" id="{0131C798-5BF6-9AD1-13C8-47569DEE8CD7}"/>
                </a:ext>
              </a:extLst>
            </p:cNvPr>
            <p:cNvSpPr/>
            <p:nvPr/>
          </p:nvSpPr>
          <p:spPr>
            <a:xfrm>
              <a:off x="4143490"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44" name="Group 43">
            <a:extLst>
              <a:ext uri="{FF2B5EF4-FFF2-40B4-BE49-F238E27FC236}">
                <a16:creationId xmlns:a16="http://schemas.microsoft.com/office/drawing/2014/main" id="{939F56CF-023B-88E1-D9A0-51E587682567}"/>
              </a:ext>
            </a:extLst>
          </p:cNvPr>
          <p:cNvGrpSpPr/>
          <p:nvPr/>
        </p:nvGrpSpPr>
        <p:grpSpPr>
          <a:xfrm>
            <a:off x="6612928" y="2034189"/>
            <a:ext cx="883233" cy="1270861"/>
            <a:chOff x="6645416" y="2622503"/>
            <a:chExt cx="706303" cy="1016284"/>
          </a:xfrm>
        </p:grpSpPr>
        <p:pic>
          <p:nvPicPr>
            <p:cNvPr id="58" name="Graphic 57">
              <a:extLst>
                <a:ext uri="{FF2B5EF4-FFF2-40B4-BE49-F238E27FC236}">
                  <a16:creationId xmlns:a16="http://schemas.microsoft.com/office/drawing/2014/main" id="{6347827C-384C-7D0D-F577-B51F595817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0085" y="2753703"/>
              <a:ext cx="316964" cy="316964"/>
            </a:xfrm>
            <a:prstGeom prst="rect">
              <a:avLst/>
            </a:prstGeom>
          </p:spPr>
        </p:pic>
        <p:sp>
          <p:nvSpPr>
            <p:cNvPr id="59" name="TextBox 58">
              <a:extLst>
                <a:ext uri="{FF2B5EF4-FFF2-40B4-BE49-F238E27FC236}">
                  <a16:creationId xmlns:a16="http://schemas.microsoft.com/office/drawing/2014/main" id="{992CC9FF-EEE2-6783-6AA9-615E3225B30A}"/>
                </a:ext>
              </a:extLst>
            </p:cNvPr>
            <p:cNvSpPr txBox="1"/>
            <p:nvPr/>
          </p:nvSpPr>
          <p:spPr bwMode="auto">
            <a:xfrm>
              <a:off x="6694867" y="3171741"/>
              <a:ext cx="607400"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60" name="Rectangle: Rounded Corners 59">
              <a:extLst>
                <a:ext uri="{FF2B5EF4-FFF2-40B4-BE49-F238E27FC236}">
                  <a16:creationId xmlns:a16="http://schemas.microsoft.com/office/drawing/2014/main" id="{7B391EDD-B63A-86D9-EB79-0A199C533BE6}"/>
                </a:ext>
              </a:extLst>
            </p:cNvPr>
            <p:cNvSpPr/>
            <p:nvPr/>
          </p:nvSpPr>
          <p:spPr>
            <a:xfrm>
              <a:off x="6645416"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45" name="Group 44">
            <a:extLst>
              <a:ext uri="{FF2B5EF4-FFF2-40B4-BE49-F238E27FC236}">
                <a16:creationId xmlns:a16="http://schemas.microsoft.com/office/drawing/2014/main" id="{11D560AF-6E8F-2BC5-25B1-75F192B049C2}"/>
              </a:ext>
            </a:extLst>
          </p:cNvPr>
          <p:cNvGrpSpPr/>
          <p:nvPr/>
        </p:nvGrpSpPr>
        <p:grpSpPr>
          <a:xfrm>
            <a:off x="8901453" y="2034197"/>
            <a:ext cx="883232" cy="1270864"/>
            <a:chOff x="10361620" y="2622503"/>
            <a:chExt cx="706303" cy="1016284"/>
          </a:xfrm>
        </p:grpSpPr>
        <p:pic>
          <p:nvPicPr>
            <p:cNvPr id="55" name="Graphic 54">
              <a:extLst>
                <a:ext uri="{FF2B5EF4-FFF2-40B4-BE49-F238E27FC236}">
                  <a16:creationId xmlns:a16="http://schemas.microsoft.com/office/drawing/2014/main" id="{4266FB55-0ED2-37A5-1DD4-FC83735DA4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65500" y="2762914"/>
              <a:ext cx="298542" cy="298542"/>
            </a:xfrm>
            <a:prstGeom prst="rect">
              <a:avLst/>
            </a:prstGeom>
          </p:spPr>
        </p:pic>
        <p:sp>
          <p:nvSpPr>
            <p:cNvPr id="56" name="TextBox 55">
              <a:extLst>
                <a:ext uri="{FF2B5EF4-FFF2-40B4-BE49-F238E27FC236}">
                  <a16:creationId xmlns:a16="http://schemas.microsoft.com/office/drawing/2014/main" id="{45CD222F-97B7-2265-2F05-F43241BCAC98}"/>
                </a:ext>
              </a:extLst>
            </p:cNvPr>
            <p:cNvSpPr txBox="1"/>
            <p:nvPr/>
          </p:nvSpPr>
          <p:spPr bwMode="auto">
            <a:xfrm>
              <a:off x="10419756" y="3171741"/>
              <a:ext cx="590031"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57" name="Rectangle: Rounded Corners 56">
              <a:extLst>
                <a:ext uri="{FF2B5EF4-FFF2-40B4-BE49-F238E27FC236}">
                  <a16:creationId xmlns:a16="http://schemas.microsoft.com/office/drawing/2014/main" id="{559E3811-B0B8-C6E0-F233-E8E8417CE0B2}"/>
                </a:ext>
              </a:extLst>
            </p:cNvPr>
            <p:cNvSpPr/>
            <p:nvPr/>
          </p:nvSpPr>
          <p:spPr>
            <a:xfrm>
              <a:off x="10361620"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46" name="Straight Arrow Connector 45">
            <a:extLst>
              <a:ext uri="{FF2B5EF4-FFF2-40B4-BE49-F238E27FC236}">
                <a16:creationId xmlns:a16="http://schemas.microsoft.com/office/drawing/2014/main" id="{59F89BC2-91BF-F3AE-8880-B2637D07FE2F}"/>
              </a:ext>
            </a:extLst>
          </p:cNvPr>
          <p:cNvCxnSpPr>
            <a:cxnSpLocks/>
          </p:cNvCxnSpPr>
          <p:nvPr/>
        </p:nvCxnSpPr>
        <p:spPr>
          <a:xfrm>
            <a:off x="4039727" y="2669626"/>
            <a:ext cx="26890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75EF867-369E-D1D6-14F7-FF7B20652AD0}"/>
              </a:ext>
            </a:extLst>
          </p:cNvPr>
          <p:cNvCxnSpPr>
            <a:cxnSpLocks/>
          </p:cNvCxnSpPr>
          <p:nvPr/>
        </p:nvCxnSpPr>
        <p:spPr>
          <a:xfrm>
            <a:off x="5191868" y="2669626"/>
            <a:ext cx="142105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364D05B-1C37-16F7-A22F-2E272B7BAD75}"/>
              </a:ext>
            </a:extLst>
          </p:cNvPr>
          <p:cNvCxnSpPr>
            <a:cxnSpLocks/>
          </p:cNvCxnSpPr>
          <p:nvPr/>
        </p:nvCxnSpPr>
        <p:spPr>
          <a:xfrm>
            <a:off x="7496150" y="2669626"/>
            <a:ext cx="27863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5FE2E1F2-0374-633D-CE64-9B7275A1B2E8}"/>
              </a:ext>
            </a:extLst>
          </p:cNvPr>
          <p:cNvGrpSpPr/>
          <p:nvPr/>
        </p:nvGrpSpPr>
        <p:grpSpPr>
          <a:xfrm>
            <a:off x="7774797" y="2034189"/>
            <a:ext cx="883233" cy="1270861"/>
            <a:chOff x="6645416" y="2622503"/>
            <a:chExt cx="706303" cy="1016284"/>
          </a:xfrm>
        </p:grpSpPr>
        <p:pic>
          <p:nvPicPr>
            <p:cNvPr id="146" name="Graphic 145">
              <a:extLst>
                <a:ext uri="{FF2B5EF4-FFF2-40B4-BE49-F238E27FC236}">
                  <a16:creationId xmlns:a16="http://schemas.microsoft.com/office/drawing/2014/main" id="{7C506EFC-7220-F64E-22F7-009F1A3BC5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0085" y="2753703"/>
              <a:ext cx="316964" cy="316964"/>
            </a:xfrm>
            <a:prstGeom prst="rect">
              <a:avLst/>
            </a:prstGeom>
          </p:spPr>
        </p:pic>
        <p:sp>
          <p:nvSpPr>
            <p:cNvPr id="147" name="TextBox 146">
              <a:extLst>
                <a:ext uri="{FF2B5EF4-FFF2-40B4-BE49-F238E27FC236}">
                  <a16:creationId xmlns:a16="http://schemas.microsoft.com/office/drawing/2014/main" id="{603079D0-1210-09D6-4D04-9D1F1895126D}"/>
                </a:ext>
              </a:extLst>
            </p:cNvPr>
            <p:cNvSpPr txBox="1"/>
            <p:nvPr/>
          </p:nvSpPr>
          <p:spPr bwMode="auto">
            <a:xfrm>
              <a:off x="6694867" y="3171741"/>
              <a:ext cx="607400"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148" name="Rectangle: Rounded Corners 147">
              <a:extLst>
                <a:ext uri="{FF2B5EF4-FFF2-40B4-BE49-F238E27FC236}">
                  <a16:creationId xmlns:a16="http://schemas.microsoft.com/office/drawing/2014/main" id="{1EB167EC-5598-5BC3-3EC5-F376F619537E}"/>
                </a:ext>
              </a:extLst>
            </p:cNvPr>
            <p:cNvSpPr/>
            <p:nvPr/>
          </p:nvSpPr>
          <p:spPr>
            <a:xfrm>
              <a:off x="6645416"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56" name="Straight Arrow Connector 155">
            <a:extLst>
              <a:ext uri="{FF2B5EF4-FFF2-40B4-BE49-F238E27FC236}">
                <a16:creationId xmlns:a16="http://schemas.microsoft.com/office/drawing/2014/main" id="{B2C6ED8F-E521-ED93-9CAA-4C54E1D7B39D}"/>
              </a:ext>
            </a:extLst>
          </p:cNvPr>
          <p:cNvCxnSpPr>
            <a:cxnSpLocks/>
          </p:cNvCxnSpPr>
          <p:nvPr/>
        </p:nvCxnSpPr>
        <p:spPr>
          <a:xfrm>
            <a:off x="8658019" y="2669626"/>
            <a:ext cx="24343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9014A29-89DB-4FE0-A2FA-4ED60570717E}"/>
              </a:ext>
            </a:extLst>
          </p:cNvPr>
          <p:cNvSpPr txBox="1"/>
          <p:nvPr/>
        </p:nvSpPr>
        <p:spPr>
          <a:xfrm>
            <a:off x="952177" y="4029886"/>
            <a:ext cx="1921724" cy="205184"/>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Early Text Reminder</a:t>
            </a:r>
          </a:p>
        </p:txBody>
      </p:sp>
      <p:grpSp>
        <p:nvGrpSpPr>
          <p:cNvPr id="7" name="Group 6">
            <a:extLst>
              <a:ext uri="{FF2B5EF4-FFF2-40B4-BE49-F238E27FC236}">
                <a16:creationId xmlns:a16="http://schemas.microsoft.com/office/drawing/2014/main" id="{A150577B-03EE-EBD3-24ED-48DA072D7DA8}"/>
              </a:ext>
            </a:extLst>
          </p:cNvPr>
          <p:cNvGrpSpPr/>
          <p:nvPr/>
        </p:nvGrpSpPr>
        <p:grpSpPr>
          <a:xfrm>
            <a:off x="5460777" y="3497047"/>
            <a:ext cx="883232" cy="1270863"/>
            <a:chOff x="5373368" y="2622503"/>
            <a:chExt cx="706303" cy="1016284"/>
          </a:xfrm>
        </p:grpSpPr>
        <p:sp>
          <p:nvSpPr>
            <p:cNvPr id="41" name="Rectangle: Rounded Corners 40">
              <a:extLst>
                <a:ext uri="{FF2B5EF4-FFF2-40B4-BE49-F238E27FC236}">
                  <a16:creationId xmlns:a16="http://schemas.microsoft.com/office/drawing/2014/main" id="{E2302F00-9CB2-C344-C129-2DB9303A014F}"/>
                </a:ext>
              </a:extLst>
            </p:cNvPr>
            <p:cNvSpPr/>
            <p:nvPr/>
          </p:nvSpPr>
          <p:spPr>
            <a:xfrm>
              <a:off x="5373368" y="2622503"/>
              <a:ext cx="706303" cy="1016284"/>
            </a:xfrm>
            <a:prstGeom prst="roundRect">
              <a:avLst>
                <a:gd name="adj" fmla="val 12482"/>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43" name="Graphic 42">
              <a:extLst>
                <a:ext uri="{FF2B5EF4-FFF2-40B4-BE49-F238E27FC236}">
                  <a16:creationId xmlns:a16="http://schemas.microsoft.com/office/drawing/2014/main" id="{812E298F-FD63-1C70-11AD-8BD6449290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7275" y="2722941"/>
              <a:ext cx="378489" cy="378489"/>
            </a:xfrm>
            <a:prstGeom prst="rect">
              <a:avLst/>
            </a:prstGeom>
          </p:spPr>
        </p:pic>
        <p:sp>
          <p:nvSpPr>
            <p:cNvPr id="48" name="TextBox 47">
              <a:extLst>
                <a:ext uri="{FF2B5EF4-FFF2-40B4-BE49-F238E27FC236}">
                  <a16:creationId xmlns:a16="http://schemas.microsoft.com/office/drawing/2014/main" id="{6DE43B32-7E7D-C2C4-34F3-7B1DAABEC9D2}"/>
                </a:ext>
              </a:extLst>
            </p:cNvPr>
            <p:cNvSpPr txBox="1"/>
            <p:nvPr/>
          </p:nvSpPr>
          <p:spPr bwMode="auto">
            <a:xfrm>
              <a:off x="5373368" y="3207220"/>
              <a:ext cx="706302" cy="27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Early Text</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grpSp>
      <p:grpSp>
        <p:nvGrpSpPr>
          <p:cNvPr id="9" name="Group 8">
            <a:extLst>
              <a:ext uri="{FF2B5EF4-FFF2-40B4-BE49-F238E27FC236}">
                <a16:creationId xmlns:a16="http://schemas.microsoft.com/office/drawing/2014/main" id="{BC9EB306-F4FB-9687-A6E6-14032B277C18}"/>
              </a:ext>
            </a:extLst>
          </p:cNvPr>
          <p:cNvGrpSpPr/>
          <p:nvPr/>
        </p:nvGrpSpPr>
        <p:grpSpPr>
          <a:xfrm>
            <a:off x="4308636" y="3497050"/>
            <a:ext cx="883232" cy="1270864"/>
            <a:chOff x="4143490" y="2622503"/>
            <a:chExt cx="706303" cy="1016284"/>
          </a:xfrm>
        </p:grpSpPr>
        <p:sp>
          <p:nvSpPr>
            <p:cNvPr id="35" name="TextBox 34">
              <a:extLst>
                <a:ext uri="{FF2B5EF4-FFF2-40B4-BE49-F238E27FC236}">
                  <a16:creationId xmlns:a16="http://schemas.microsoft.com/office/drawing/2014/main" id="{F94986BC-6ED8-F1E2-EC26-E0C63BD433F0}"/>
                </a:ext>
              </a:extLst>
            </p:cNvPr>
            <p:cNvSpPr txBox="1"/>
            <p:nvPr/>
          </p:nvSpPr>
          <p:spPr bwMode="auto">
            <a:xfrm>
              <a:off x="4194372" y="3171741"/>
              <a:ext cx="604539"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36" name="Graphic 35">
              <a:extLst>
                <a:ext uri="{FF2B5EF4-FFF2-40B4-BE49-F238E27FC236}">
                  <a16:creationId xmlns:a16="http://schemas.microsoft.com/office/drawing/2014/main" id="{41AA8A82-3654-D976-F6C1-B61FF79512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5455" y="2730999"/>
              <a:ext cx="362373" cy="362373"/>
            </a:xfrm>
            <a:prstGeom prst="rect">
              <a:avLst/>
            </a:prstGeom>
          </p:spPr>
        </p:pic>
        <p:sp>
          <p:nvSpPr>
            <p:cNvPr id="37" name="Rectangle: Rounded Corners 36">
              <a:extLst>
                <a:ext uri="{FF2B5EF4-FFF2-40B4-BE49-F238E27FC236}">
                  <a16:creationId xmlns:a16="http://schemas.microsoft.com/office/drawing/2014/main" id="{47BCF764-54DF-3D12-4986-9DD75DCEB885}"/>
                </a:ext>
              </a:extLst>
            </p:cNvPr>
            <p:cNvSpPr/>
            <p:nvPr/>
          </p:nvSpPr>
          <p:spPr>
            <a:xfrm>
              <a:off x="4143490"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0" name="Group 9">
            <a:extLst>
              <a:ext uri="{FF2B5EF4-FFF2-40B4-BE49-F238E27FC236}">
                <a16:creationId xmlns:a16="http://schemas.microsoft.com/office/drawing/2014/main" id="{A8FC878C-4A2A-42E3-1EEC-745946879F03}"/>
              </a:ext>
            </a:extLst>
          </p:cNvPr>
          <p:cNvGrpSpPr/>
          <p:nvPr/>
        </p:nvGrpSpPr>
        <p:grpSpPr>
          <a:xfrm>
            <a:off x="6612928" y="3497042"/>
            <a:ext cx="883233" cy="1270861"/>
            <a:chOff x="6645416" y="2622503"/>
            <a:chExt cx="706303" cy="1016284"/>
          </a:xfrm>
        </p:grpSpPr>
        <p:pic>
          <p:nvPicPr>
            <p:cNvPr id="30" name="Graphic 29">
              <a:extLst>
                <a:ext uri="{FF2B5EF4-FFF2-40B4-BE49-F238E27FC236}">
                  <a16:creationId xmlns:a16="http://schemas.microsoft.com/office/drawing/2014/main" id="{8699569C-BC24-B6C2-3B43-13339B4A39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0085" y="2753703"/>
              <a:ext cx="316964" cy="316964"/>
            </a:xfrm>
            <a:prstGeom prst="rect">
              <a:avLst/>
            </a:prstGeom>
          </p:spPr>
        </p:pic>
        <p:sp>
          <p:nvSpPr>
            <p:cNvPr id="33" name="TextBox 32">
              <a:extLst>
                <a:ext uri="{FF2B5EF4-FFF2-40B4-BE49-F238E27FC236}">
                  <a16:creationId xmlns:a16="http://schemas.microsoft.com/office/drawing/2014/main" id="{F8A80F63-1020-39DB-3050-D06C501BD319}"/>
                </a:ext>
              </a:extLst>
            </p:cNvPr>
            <p:cNvSpPr txBox="1"/>
            <p:nvPr/>
          </p:nvSpPr>
          <p:spPr bwMode="auto">
            <a:xfrm>
              <a:off x="6694867" y="3171741"/>
              <a:ext cx="607400"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34" name="Rectangle: Rounded Corners 33">
              <a:extLst>
                <a:ext uri="{FF2B5EF4-FFF2-40B4-BE49-F238E27FC236}">
                  <a16:creationId xmlns:a16="http://schemas.microsoft.com/office/drawing/2014/main" id="{B573E4E3-5120-50A6-AE4B-6C253E7261B7}"/>
                </a:ext>
              </a:extLst>
            </p:cNvPr>
            <p:cNvSpPr/>
            <p:nvPr/>
          </p:nvSpPr>
          <p:spPr>
            <a:xfrm>
              <a:off x="6645416"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1" name="Group 10">
            <a:extLst>
              <a:ext uri="{FF2B5EF4-FFF2-40B4-BE49-F238E27FC236}">
                <a16:creationId xmlns:a16="http://schemas.microsoft.com/office/drawing/2014/main" id="{A0AF7A57-B4C6-9E30-71BF-DFCA5C33D8C3}"/>
              </a:ext>
            </a:extLst>
          </p:cNvPr>
          <p:cNvGrpSpPr/>
          <p:nvPr/>
        </p:nvGrpSpPr>
        <p:grpSpPr>
          <a:xfrm>
            <a:off x="8901453" y="3497050"/>
            <a:ext cx="883232" cy="1270864"/>
            <a:chOff x="10361620" y="2622503"/>
            <a:chExt cx="706303" cy="1016284"/>
          </a:xfrm>
        </p:grpSpPr>
        <p:pic>
          <p:nvPicPr>
            <p:cNvPr id="27" name="Graphic 26">
              <a:extLst>
                <a:ext uri="{FF2B5EF4-FFF2-40B4-BE49-F238E27FC236}">
                  <a16:creationId xmlns:a16="http://schemas.microsoft.com/office/drawing/2014/main" id="{C8E63586-8BED-B64F-063C-C3E01BA8EE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65500" y="2762914"/>
              <a:ext cx="298542" cy="298542"/>
            </a:xfrm>
            <a:prstGeom prst="rect">
              <a:avLst/>
            </a:prstGeom>
          </p:spPr>
        </p:pic>
        <p:sp>
          <p:nvSpPr>
            <p:cNvPr id="28" name="TextBox 27">
              <a:extLst>
                <a:ext uri="{FF2B5EF4-FFF2-40B4-BE49-F238E27FC236}">
                  <a16:creationId xmlns:a16="http://schemas.microsoft.com/office/drawing/2014/main" id="{AD0E0E64-86F4-301F-A6C2-9A2A04F4DA26}"/>
                </a:ext>
              </a:extLst>
            </p:cNvPr>
            <p:cNvSpPr txBox="1"/>
            <p:nvPr/>
          </p:nvSpPr>
          <p:spPr bwMode="auto">
            <a:xfrm>
              <a:off x="10419756" y="3171741"/>
              <a:ext cx="590031"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29" name="Rectangle: Rounded Corners 28">
              <a:extLst>
                <a:ext uri="{FF2B5EF4-FFF2-40B4-BE49-F238E27FC236}">
                  <a16:creationId xmlns:a16="http://schemas.microsoft.com/office/drawing/2014/main" id="{C063E25C-2340-60F9-A740-F3C856602AAC}"/>
                </a:ext>
              </a:extLst>
            </p:cNvPr>
            <p:cNvSpPr/>
            <p:nvPr/>
          </p:nvSpPr>
          <p:spPr>
            <a:xfrm>
              <a:off x="10361620"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3" name="Straight Arrow Connector 12">
            <a:extLst>
              <a:ext uri="{FF2B5EF4-FFF2-40B4-BE49-F238E27FC236}">
                <a16:creationId xmlns:a16="http://schemas.microsoft.com/office/drawing/2014/main" id="{A9624182-32B2-14CE-E699-111CF323694A}"/>
              </a:ext>
            </a:extLst>
          </p:cNvPr>
          <p:cNvCxnSpPr>
            <a:cxnSpLocks/>
          </p:cNvCxnSpPr>
          <p:nvPr/>
        </p:nvCxnSpPr>
        <p:spPr>
          <a:xfrm>
            <a:off x="5191868" y="4132479"/>
            <a:ext cx="26890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CE7131F-E400-38C1-94C4-3050DC92801A}"/>
              </a:ext>
            </a:extLst>
          </p:cNvPr>
          <p:cNvCxnSpPr>
            <a:cxnSpLocks/>
          </p:cNvCxnSpPr>
          <p:nvPr/>
        </p:nvCxnSpPr>
        <p:spPr>
          <a:xfrm>
            <a:off x="6344009" y="4132479"/>
            <a:ext cx="26890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338320-79CF-D061-D709-0CBA6E771B94}"/>
              </a:ext>
            </a:extLst>
          </p:cNvPr>
          <p:cNvCxnSpPr>
            <a:cxnSpLocks/>
          </p:cNvCxnSpPr>
          <p:nvPr/>
        </p:nvCxnSpPr>
        <p:spPr>
          <a:xfrm>
            <a:off x="7496150" y="4132479"/>
            <a:ext cx="27863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9099302-F286-5B03-D72D-2DA3F5BF08CF}"/>
              </a:ext>
            </a:extLst>
          </p:cNvPr>
          <p:cNvGrpSpPr/>
          <p:nvPr/>
        </p:nvGrpSpPr>
        <p:grpSpPr>
          <a:xfrm>
            <a:off x="7774797" y="3497042"/>
            <a:ext cx="883233" cy="1270861"/>
            <a:chOff x="6645416" y="2622503"/>
            <a:chExt cx="706303" cy="1016284"/>
          </a:xfrm>
        </p:grpSpPr>
        <p:pic>
          <p:nvPicPr>
            <p:cNvPr id="24" name="Graphic 23">
              <a:extLst>
                <a:ext uri="{FF2B5EF4-FFF2-40B4-BE49-F238E27FC236}">
                  <a16:creationId xmlns:a16="http://schemas.microsoft.com/office/drawing/2014/main" id="{4DE2D8EC-98E4-6073-4550-8559DA583D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0085" y="2753703"/>
              <a:ext cx="316964" cy="316964"/>
            </a:xfrm>
            <a:prstGeom prst="rect">
              <a:avLst/>
            </a:prstGeom>
          </p:spPr>
        </p:pic>
        <p:sp>
          <p:nvSpPr>
            <p:cNvPr id="25" name="TextBox 24">
              <a:extLst>
                <a:ext uri="{FF2B5EF4-FFF2-40B4-BE49-F238E27FC236}">
                  <a16:creationId xmlns:a16="http://schemas.microsoft.com/office/drawing/2014/main" id="{06E44DDB-3C63-1C08-339A-BF9615B375A8}"/>
                </a:ext>
              </a:extLst>
            </p:cNvPr>
            <p:cNvSpPr txBox="1"/>
            <p:nvPr/>
          </p:nvSpPr>
          <p:spPr bwMode="auto">
            <a:xfrm>
              <a:off x="6694867" y="3171741"/>
              <a:ext cx="607400"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26" name="Rectangle: Rounded Corners 25">
              <a:extLst>
                <a:ext uri="{FF2B5EF4-FFF2-40B4-BE49-F238E27FC236}">
                  <a16:creationId xmlns:a16="http://schemas.microsoft.com/office/drawing/2014/main" id="{AE340888-AC26-9D39-351D-8D5448F1CB78}"/>
                </a:ext>
              </a:extLst>
            </p:cNvPr>
            <p:cNvSpPr/>
            <p:nvPr/>
          </p:nvSpPr>
          <p:spPr>
            <a:xfrm>
              <a:off x="6645416"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9" name="Straight Arrow Connector 18">
            <a:extLst>
              <a:ext uri="{FF2B5EF4-FFF2-40B4-BE49-F238E27FC236}">
                <a16:creationId xmlns:a16="http://schemas.microsoft.com/office/drawing/2014/main" id="{8324A638-139E-D7C2-14E0-3C2ABA4DA32D}"/>
              </a:ext>
            </a:extLst>
          </p:cNvPr>
          <p:cNvCxnSpPr>
            <a:cxnSpLocks/>
          </p:cNvCxnSpPr>
          <p:nvPr/>
        </p:nvCxnSpPr>
        <p:spPr>
          <a:xfrm>
            <a:off x="8658019" y="4132479"/>
            <a:ext cx="24343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8A8A84B-2731-2496-CC5A-B63C707D3150}"/>
              </a:ext>
            </a:extLst>
          </p:cNvPr>
          <p:cNvSpPr txBox="1"/>
          <p:nvPr/>
        </p:nvSpPr>
        <p:spPr>
          <a:xfrm>
            <a:off x="952177" y="5492739"/>
            <a:ext cx="1921724" cy="205184"/>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Late Text Reminder</a:t>
            </a:r>
          </a:p>
        </p:txBody>
      </p:sp>
      <p:grpSp>
        <p:nvGrpSpPr>
          <p:cNvPr id="81" name="Group 80">
            <a:extLst>
              <a:ext uri="{FF2B5EF4-FFF2-40B4-BE49-F238E27FC236}">
                <a16:creationId xmlns:a16="http://schemas.microsoft.com/office/drawing/2014/main" id="{EDF63D2D-D49A-D4A8-6778-5DC702782DB6}"/>
              </a:ext>
            </a:extLst>
          </p:cNvPr>
          <p:cNvGrpSpPr/>
          <p:nvPr/>
        </p:nvGrpSpPr>
        <p:grpSpPr>
          <a:xfrm>
            <a:off x="4308636" y="4959903"/>
            <a:ext cx="883232" cy="1270864"/>
            <a:chOff x="4143490" y="2622503"/>
            <a:chExt cx="706303" cy="1016284"/>
          </a:xfrm>
        </p:grpSpPr>
        <p:sp>
          <p:nvSpPr>
            <p:cNvPr id="158" name="TextBox 157">
              <a:extLst>
                <a:ext uri="{FF2B5EF4-FFF2-40B4-BE49-F238E27FC236}">
                  <a16:creationId xmlns:a16="http://schemas.microsoft.com/office/drawing/2014/main" id="{FB06779C-8C1F-1484-8DAC-F6E1F706968E}"/>
                </a:ext>
              </a:extLst>
            </p:cNvPr>
            <p:cNvSpPr txBox="1"/>
            <p:nvPr/>
          </p:nvSpPr>
          <p:spPr bwMode="auto">
            <a:xfrm>
              <a:off x="4194372" y="3171741"/>
              <a:ext cx="604539"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159" name="Graphic 158">
              <a:extLst>
                <a:ext uri="{FF2B5EF4-FFF2-40B4-BE49-F238E27FC236}">
                  <a16:creationId xmlns:a16="http://schemas.microsoft.com/office/drawing/2014/main" id="{40574EED-C5E3-BBF3-E73A-B8537FEFEC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5455" y="2730999"/>
              <a:ext cx="362373" cy="362373"/>
            </a:xfrm>
            <a:prstGeom prst="rect">
              <a:avLst/>
            </a:prstGeom>
          </p:spPr>
        </p:pic>
        <p:sp>
          <p:nvSpPr>
            <p:cNvPr id="160" name="Rectangle: Rounded Corners 159">
              <a:extLst>
                <a:ext uri="{FF2B5EF4-FFF2-40B4-BE49-F238E27FC236}">
                  <a16:creationId xmlns:a16="http://schemas.microsoft.com/office/drawing/2014/main" id="{71CD6E0B-D152-62B0-EDE1-965ED2750B29}"/>
                </a:ext>
              </a:extLst>
            </p:cNvPr>
            <p:cNvSpPr/>
            <p:nvPr/>
          </p:nvSpPr>
          <p:spPr>
            <a:xfrm>
              <a:off x="4143490"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82" name="Group 81">
            <a:extLst>
              <a:ext uri="{FF2B5EF4-FFF2-40B4-BE49-F238E27FC236}">
                <a16:creationId xmlns:a16="http://schemas.microsoft.com/office/drawing/2014/main" id="{58B2EDF8-67D9-6718-51FD-1ED3DF3B60D9}"/>
              </a:ext>
            </a:extLst>
          </p:cNvPr>
          <p:cNvGrpSpPr/>
          <p:nvPr/>
        </p:nvGrpSpPr>
        <p:grpSpPr>
          <a:xfrm>
            <a:off x="6612928" y="4959895"/>
            <a:ext cx="883233" cy="1270861"/>
            <a:chOff x="6645416" y="2622503"/>
            <a:chExt cx="706303" cy="1016284"/>
          </a:xfrm>
        </p:grpSpPr>
        <p:pic>
          <p:nvPicPr>
            <p:cNvPr id="154" name="Graphic 153">
              <a:extLst>
                <a:ext uri="{FF2B5EF4-FFF2-40B4-BE49-F238E27FC236}">
                  <a16:creationId xmlns:a16="http://schemas.microsoft.com/office/drawing/2014/main" id="{6A47F1AE-CABB-8B46-9B52-C40435ADD0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0085" y="2753703"/>
              <a:ext cx="316964" cy="316964"/>
            </a:xfrm>
            <a:prstGeom prst="rect">
              <a:avLst/>
            </a:prstGeom>
          </p:spPr>
        </p:pic>
        <p:sp>
          <p:nvSpPr>
            <p:cNvPr id="155" name="TextBox 154">
              <a:extLst>
                <a:ext uri="{FF2B5EF4-FFF2-40B4-BE49-F238E27FC236}">
                  <a16:creationId xmlns:a16="http://schemas.microsoft.com/office/drawing/2014/main" id="{E29B24A2-4688-ED88-B9A2-2B0A25B6264A}"/>
                </a:ext>
              </a:extLst>
            </p:cNvPr>
            <p:cNvSpPr txBox="1"/>
            <p:nvPr/>
          </p:nvSpPr>
          <p:spPr bwMode="auto">
            <a:xfrm>
              <a:off x="6694867" y="3171741"/>
              <a:ext cx="607400"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157" name="Rectangle: Rounded Corners 156">
              <a:extLst>
                <a:ext uri="{FF2B5EF4-FFF2-40B4-BE49-F238E27FC236}">
                  <a16:creationId xmlns:a16="http://schemas.microsoft.com/office/drawing/2014/main" id="{9639BF8E-7D1E-2411-62CC-D6F0A248DA03}"/>
                </a:ext>
              </a:extLst>
            </p:cNvPr>
            <p:cNvSpPr/>
            <p:nvPr/>
          </p:nvSpPr>
          <p:spPr>
            <a:xfrm>
              <a:off x="6645416"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83" name="Group 82">
            <a:extLst>
              <a:ext uri="{FF2B5EF4-FFF2-40B4-BE49-F238E27FC236}">
                <a16:creationId xmlns:a16="http://schemas.microsoft.com/office/drawing/2014/main" id="{F4C74A76-1514-3C1A-9CE9-401F7228A604}"/>
              </a:ext>
            </a:extLst>
          </p:cNvPr>
          <p:cNvGrpSpPr/>
          <p:nvPr/>
        </p:nvGrpSpPr>
        <p:grpSpPr>
          <a:xfrm>
            <a:off x="8901453" y="4959903"/>
            <a:ext cx="883232" cy="1270864"/>
            <a:chOff x="10361620" y="2622503"/>
            <a:chExt cx="706303" cy="1016284"/>
          </a:xfrm>
        </p:grpSpPr>
        <p:pic>
          <p:nvPicPr>
            <p:cNvPr id="111" name="Graphic 110">
              <a:extLst>
                <a:ext uri="{FF2B5EF4-FFF2-40B4-BE49-F238E27FC236}">
                  <a16:creationId xmlns:a16="http://schemas.microsoft.com/office/drawing/2014/main" id="{3EF6F3DF-F331-AC6B-169D-2C885D4B60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65500" y="2762914"/>
              <a:ext cx="298542" cy="298542"/>
            </a:xfrm>
            <a:prstGeom prst="rect">
              <a:avLst/>
            </a:prstGeom>
          </p:spPr>
        </p:pic>
        <p:sp>
          <p:nvSpPr>
            <p:cNvPr id="112" name="TextBox 111">
              <a:extLst>
                <a:ext uri="{FF2B5EF4-FFF2-40B4-BE49-F238E27FC236}">
                  <a16:creationId xmlns:a16="http://schemas.microsoft.com/office/drawing/2014/main" id="{89DD25E7-EE0D-51ED-2056-6285EB20C418}"/>
                </a:ext>
              </a:extLst>
            </p:cNvPr>
            <p:cNvSpPr txBox="1"/>
            <p:nvPr/>
          </p:nvSpPr>
          <p:spPr bwMode="auto">
            <a:xfrm>
              <a:off x="10419756" y="3171741"/>
              <a:ext cx="590031"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153" name="Rectangle: Rounded Corners 152">
              <a:extLst>
                <a:ext uri="{FF2B5EF4-FFF2-40B4-BE49-F238E27FC236}">
                  <a16:creationId xmlns:a16="http://schemas.microsoft.com/office/drawing/2014/main" id="{92C8B72F-28C6-65D8-4397-C0D7C55F3635}"/>
                </a:ext>
              </a:extLst>
            </p:cNvPr>
            <p:cNvSpPr/>
            <p:nvPr/>
          </p:nvSpPr>
          <p:spPr>
            <a:xfrm>
              <a:off x="10361620"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87" name="Straight Arrow Connector 86">
            <a:extLst>
              <a:ext uri="{FF2B5EF4-FFF2-40B4-BE49-F238E27FC236}">
                <a16:creationId xmlns:a16="http://schemas.microsoft.com/office/drawing/2014/main" id="{0329A174-8630-6CE7-3E94-AB60A0847585}"/>
              </a:ext>
            </a:extLst>
          </p:cNvPr>
          <p:cNvCxnSpPr>
            <a:cxnSpLocks/>
          </p:cNvCxnSpPr>
          <p:nvPr/>
        </p:nvCxnSpPr>
        <p:spPr>
          <a:xfrm>
            <a:off x="5191868" y="5595332"/>
            <a:ext cx="142105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73A9EEF-6742-6F56-2A48-29391BC0B5A1}"/>
              </a:ext>
            </a:extLst>
          </p:cNvPr>
          <p:cNvCxnSpPr>
            <a:cxnSpLocks/>
          </p:cNvCxnSpPr>
          <p:nvPr/>
        </p:nvCxnSpPr>
        <p:spPr>
          <a:xfrm>
            <a:off x="7496150" y="5595332"/>
            <a:ext cx="27863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80E320F7-4432-7E36-D9F5-F091895E890D}"/>
              </a:ext>
            </a:extLst>
          </p:cNvPr>
          <p:cNvCxnSpPr>
            <a:cxnSpLocks/>
          </p:cNvCxnSpPr>
          <p:nvPr/>
        </p:nvCxnSpPr>
        <p:spPr>
          <a:xfrm>
            <a:off x="9784685" y="5595332"/>
            <a:ext cx="25495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0EB02EB2-B7B0-4945-89CE-CEEB8F1A9401}"/>
              </a:ext>
            </a:extLst>
          </p:cNvPr>
          <p:cNvGrpSpPr/>
          <p:nvPr/>
        </p:nvGrpSpPr>
        <p:grpSpPr>
          <a:xfrm>
            <a:off x="7774797" y="4959895"/>
            <a:ext cx="883233" cy="1270861"/>
            <a:chOff x="6645416" y="2622503"/>
            <a:chExt cx="706303" cy="1016284"/>
          </a:xfrm>
        </p:grpSpPr>
        <p:pic>
          <p:nvPicPr>
            <p:cNvPr id="108" name="Graphic 107">
              <a:extLst>
                <a:ext uri="{FF2B5EF4-FFF2-40B4-BE49-F238E27FC236}">
                  <a16:creationId xmlns:a16="http://schemas.microsoft.com/office/drawing/2014/main" id="{3736DA6E-D1AA-622F-80D9-614158B9EB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0085" y="2753703"/>
              <a:ext cx="316964" cy="316964"/>
            </a:xfrm>
            <a:prstGeom prst="rect">
              <a:avLst/>
            </a:prstGeom>
          </p:spPr>
        </p:pic>
        <p:sp>
          <p:nvSpPr>
            <p:cNvPr id="109" name="TextBox 108">
              <a:extLst>
                <a:ext uri="{FF2B5EF4-FFF2-40B4-BE49-F238E27FC236}">
                  <a16:creationId xmlns:a16="http://schemas.microsoft.com/office/drawing/2014/main" id="{DA883C66-D881-FA7A-0174-D13FB06A3DFA}"/>
                </a:ext>
              </a:extLst>
            </p:cNvPr>
            <p:cNvSpPr txBox="1"/>
            <p:nvPr/>
          </p:nvSpPr>
          <p:spPr bwMode="auto">
            <a:xfrm>
              <a:off x="6694867" y="3171741"/>
              <a:ext cx="607400"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110" name="Rectangle: Rounded Corners 109">
              <a:extLst>
                <a:ext uri="{FF2B5EF4-FFF2-40B4-BE49-F238E27FC236}">
                  <a16:creationId xmlns:a16="http://schemas.microsoft.com/office/drawing/2014/main" id="{7202B5B2-69BC-3B62-00A3-3F8B2F767AFA}"/>
                </a:ext>
              </a:extLst>
            </p:cNvPr>
            <p:cNvSpPr/>
            <p:nvPr/>
          </p:nvSpPr>
          <p:spPr>
            <a:xfrm>
              <a:off x="6645416"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99" name="Group 98">
            <a:extLst>
              <a:ext uri="{FF2B5EF4-FFF2-40B4-BE49-F238E27FC236}">
                <a16:creationId xmlns:a16="http://schemas.microsoft.com/office/drawing/2014/main" id="{CFC7E600-6104-7225-5014-57C7C04AE1D3}"/>
              </a:ext>
            </a:extLst>
          </p:cNvPr>
          <p:cNvGrpSpPr/>
          <p:nvPr/>
        </p:nvGrpSpPr>
        <p:grpSpPr>
          <a:xfrm>
            <a:off x="10039637" y="4959900"/>
            <a:ext cx="883232" cy="1270863"/>
            <a:chOff x="5373368" y="2622503"/>
            <a:chExt cx="706303" cy="1016284"/>
          </a:xfrm>
        </p:grpSpPr>
        <p:sp>
          <p:nvSpPr>
            <p:cNvPr id="101" name="Rectangle: Rounded Corners 100">
              <a:extLst>
                <a:ext uri="{FF2B5EF4-FFF2-40B4-BE49-F238E27FC236}">
                  <a16:creationId xmlns:a16="http://schemas.microsoft.com/office/drawing/2014/main" id="{D8A30600-AB0E-01A5-91D1-F9A1F19CBDF0}"/>
                </a:ext>
              </a:extLst>
            </p:cNvPr>
            <p:cNvSpPr/>
            <p:nvPr/>
          </p:nvSpPr>
          <p:spPr>
            <a:xfrm>
              <a:off x="5373368" y="2622503"/>
              <a:ext cx="706303" cy="1016284"/>
            </a:xfrm>
            <a:prstGeom prst="roundRect">
              <a:avLst>
                <a:gd name="adj" fmla="val 12482"/>
              </a:avLst>
            </a:prstGeom>
            <a:solidFill>
              <a:schemeClr val="accent1">
                <a:lumMod val="60000"/>
                <a:lumOff val="4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04" name="Graphic 103">
              <a:extLst>
                <a:ext uri="{FF2B5EF4-FFF2-40B4-BE49-F238E27FC236}">
                  <a16:creationId xmlns:a16="http://schemas.microsoft.com/office/drawing/2014/main" id="{9A07D4BC-785D-FDCB-7336-1F5F81D8C3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7275" y="2722941"/>
              <a:ext cx="378489" cy="378489"/>
            </a:xfrm>
            <a:prstGeom prst="rect">
              <a:avLst/>
            </a:prstGeom>
          </p:spPr>
        </p:pic>
        <p:sp>
          <p:nvSpPr>
            <p:cNvPr id="105" name="TextBox 104">
              <a:extLst>
                <a:ext uri="{FF2B5EF4-FFF2-40B4-BE49-F238E27FC236}">
                  <a16:creationId xmlns:a16="http://schemas.microsoft.com/office/drawing/2014/main" id="{9BF8A2F4-DA43-1E28-4130-0C7613D8384E}"/>
                </a:ext>
              </a:extLst>
            </p:cNvPr>
            <p:cNvSpPr txBox="1"/>
            <p:nvPr/>
          </p:nvSpPr>
          <p:spPr bwMode="auto">
            <a:xfrm>
              <a:off x="5373368" y="3207220"/>
              <a:ext cx="706302" cy="27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Late Text</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grpSp>
      <p:cxnSp>
        <p:nvCxnSpPr>
          <p:cNvPr id="100" name="Straight Arrow Connector 99">
            <a:extLst>
              <a:ext uri="{FF2B5EF4-FFF2-40B4-BE49-F238E27FC236}">
                <a16:creationId xmlns:a16="http://schemas.microsoft.com/office/drawing/2014/main" id="{118EAEF4-ED7A-153E-1B81-76356871EE57}"/>
              </a:ext>
            </a:extLst>
          </p:cNvPr>
          <p:cNvCxnSpPr>
            <a:cxnSpLocks/>
          </p:cNvCxnSpPr>
          <p:nvPr/>
        </p:nvCxnSpPr>
        <p:spPr>
          <a:xfrm>
            <a:off x="8658019" y="5595332"/>
            <a:ext cx="24343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98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9EE547D-0461-6C5E-063B-46BF5FFE6944}"/>
              </a:ext>
            </a:extLst>
          </p:cNvPr>
          <p:cNvSpPr/>
          <p:nvPr/>
        </p:nvSpPr>
        <p:spPr>
          <a:xfrm>
            <a:off x="9820780" y="5529467"/>
            <a:ext cx="1907800" cy="1011292"/>
          </a:xfrm>
          <a:prstGeom prst="rect">
            <a:avLst/>
          </a:prstGeom>
          <a:solidFill>
            <a:srgbClr val="FFFFFF">
              <a:alpha val="87059"/>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sp>
        <p:nvSpPr>
          <p:cNvPr id="2" name="Title 1">
            <a:extLst>
              <a:ext uri="{FF2B5EF4-FFF2-40B4-BE49-F238E27FC236}">
                <a16:creationId xmlns:a16="http://schemas.microsoft.com/office/drawing/2014/main" id="{C0B8FCFC-D0A2-6DCE-6691-5DA7D4F15DC0}"/>
              </a:ext>
            </a:extLst>
          </p:cNvPr>
          <p:cNvSpPr>
            <a:spLocks noGrp="1"/>
          </p:cNvSpPr>
          <p:nvPr>
            <p:ph type="title"/>
          </p:nvPr>
        </p:nvSpPr>
        <p:spPr/>
        <p:txBody>
          <a:bodyPr/>
          <a:lstStyle/>
          <a:p>
            <a:r>
              <a:rPr lang="en-US">
                <a:latin typeface="Roboto"/>
                <a:ea typeface="Roboto"/>
                <a:cs typeface="Roboto"/>
              </a:rPr>
              <a:t>FHWAR wave 2 : completion rates other respondents</a:t>
            </a:r>
            <a:endParaRPr lang="en-US"/>
          </a:p>
        </p:txBody>
      </p:sp>
      <p:sp>
        <p:nvSpPr>
          <p:cNvPr id="3" name="Text Placeholder 2">
            <a:extLst>
              <a:ext uri="{FF2B5EF4-FFF2-40B4-BE49-F238E27FC236}">
                <a16:creationId xmlns:a16="http://schemas.microsoft.com/office/drawing/2014/main" id="{C44EF2A0-9FC4-6EDB-299A-1C7214A5D4D4}"/>
              </a:ext>
            </a:extLst>
          </p:cNvPr>
          <p:cNvSpPr>
            <a:spLocks noGrp="1"/>
          </p:cNvSpPr>
          <p:nvPr>
            <p:ph type="body" sz="quarter" idx="10"/>
          </p:nvPr>
        </p:nvSpPr>
        <p:spPr/>
        <p:txBody>
          <a:bodyPr/>
          <a:lstStyle/>
          <a:p>
            <a:r>
              <a:rPr lang="en-US">
                <a:latin typeface="Roboto Light"/>
                <a:ea typeface="Roboto Light"/>
                <a:cs typeface="Roboto Light"/>
              </a:rPr>
              <a:t>Text invitation group saw early boost in completion, early text reminder similarly more effective than late text reminder </a:t>
            </a:r>
            <a:endParaRPr lang="en-US"/>
          </a:p>
        </p:txBody>
      </p:sp>
      <p:pic>
        <p:nvPicPr>
          <p:cNvPr id="7" name="Picture 6">
            <a:extLst>
              <a:ext uri="{FF2B5EF4-FFF2-40B4-BE49-F238E27FC236}">
                <a16:creationId xmlns:a16="http://schemas.microsoft.com/office/drawing/2014/main" id="{8D5A4766-C78C-25C4-07F0-9D57975FA85F}"/>
              </a:ext>
            </a:extLst>
          </p:cNvPr>
          <p:cNvPicPr>
            <a:picLocks noChangeAspect="1"/>
          </p:cNvPicPr>
          <p:nvPr/>
        </p:nvPicPr>
        <p:blipFill>
          <a:blip r:embed="rId3"/>
          <a:stretch>
            <a:fillRect/>
          </a:stretch>
        </p:blipFill>
        <p:spPr>
          <a:xfrm>
            <a:off x="14434740" y="-3734237"/>
            <a:ext cx="1733792" cy="1419423"/>
          </a:xfrm>
          <a:prstGeom prst="rect">
            <a:avLst/>
          </a:prstGeom>
        </p:spPr>
      </p:pic>
      <p:pic>
        <p:nvPicPr>
          <p:cNvPr id="21" name="Picture 20">
            <a:extLst>
              <a:ext uri="{FF2B5EF4-FFF2-40B4-BE49-F238E27FC236}">
                <a16:creationId xmlns:a16="http://schemas.microsoft.com/office/drawing/2014/main" id="{17ADDC23-B510-B954-612E-4533F4ACDBD8}"/>
              </a:ext>
            </a:extLst>
          </p:cNvPr>
          <p:cNvPicPr>
            <a:picLocks noChangeAspect="1"/>
          </p:cNvPicPr>
          <p:nvPr/>
        </p:nvPicPr>
        <p:blipFill>
          <a:blip r:embed="rId4"/>
          <a:stretch>
            <a:fillRect/>
          </a:stretch>
        </p:blipFill>
        <p:spPr>
          <a:xfrm>
            <a:off x="14152711" y="-1262401"/>
            <a:ext cx="11234809" cy="7941069"/>
          </a:xfrm>
          <a:prstGeom prst="rect">
            <a:avLst/>
          </a:prstGeom>
        </p:spPr>
      </p:pic>
      <p:grpSp>
        <p:nvGrpSpPr>
          <p:cNvPr id="41" name="Group 40">
            <a:extLst>
              <a:ext uri="{FF2B5EF4-FFF2-40B4-BE49-F238E27FC236}">
                <a16:creationId xmlns:a16="http://schemas.microsoft.com/office/drawing/2014/main" id="{E6EC8D50-C524-2D24-E9C8-6AB465D73A5C}"/>
              </a:ext>
            </a:extLst>
          </p:cNvPr>
          <p:cNvGrpSpPr/>
          <p:nvPr/>
        </p:nvGrpSpPr>
        <p:grpSpPr>
          <a:xfrm>
            <a:off x="1151706" y="2749366"/>
            <a:ext cx="2544511" cy="1058882"/>
            <a:chOff x="586576" y="5132428"/>
            <a:chExt cx="2544511" cy="1058882"/>
          </a:xfrm>
        </p:grpSpPr>
        <p:grpSp>
          <p:nvGrpSpPr>
            <p:cNvPr id="6" name="Group 5">
              <a:extLst>
                <a:ext uri="{FF2B5EF4-FFF2-40B4-BE49-F238E27FC236}">
                  <a16:creationId xmlns:a16="http://schemas.microsoft.com/office/drawing/2014/main" id="{75E52824-6128-65E5-400E-A76308B31876}"/>
                </a:ext>
              </a:extLst>
            </p:cNvPr>
            <p:cNvGrpSpPr/>
            <p:nvPr/>
          </p:nvGrpSpPr>
          <p:grpSpPr>
            <a:xfrm>
              <a:off x="586576" y="5388792"/>
              <a:ext cx="2544511" cy="802518"/>
              <a:chOff x="586576" y="5388792"/>
              <a:chExt cx="2544511" cy="802518"/>
            </a:xfrm>
          </p:grpSpPr>
          <p:grpSp>
            <p:nvGrpSpPr>
              <p:cNvPr id="9" name="Group 8">
                <a:extLst>
                  <a:ext uri="{FF2B5EF4-FFF2-40B4-BE49-F238E27FC236}">
                    <a16:creationId xmlns:a16="http://schemas.microsoft.com/office/drawing/2014/main" id="{AD0A9061-A6FA-429C-581C-560F996AB772}"/>
                  </a:ext>
                </a:extLst>
              </p:cNvPr>
              <p:cNvGrpSpPr/>
              <p:nvPr/>
            </p:nvGrpSpPr>
            <p:grpSpPr>
              <a:xfrm>
                <a:off x="591603" y="5388792"/>
                <a:ext cx="2539484" cy="771740"/>
                <a:chOff x="6804993" y="-503434"/>
                <a:chExt cx="1907493" cy="771740"/>
              </a:xfrm>
            </p:grpSpPr>
            <p:grpSp>
              <p:nvGrpSpPr>
                <p:cNvPr id="12" name="Group 11">
                  <a:extLst>
                    <a:ext uri="{FF2B5EF4-FFF2-40B4-BE49-F238E27FC236}">
                      <a16:creationId xmlns:a16="http://schemas.microsoft.com/office/drawing/2014/main" id="{73E2FF2A-3E5A-56A2-88AC-DFF968AEA2AA}"/>
                    </a:ext>
                  </a:extLst>
                </p:cNvPr>
                <p:cNvGrpSpPr/>
                <p:nvPr/>
              </p:nvGrpSpPr>
              <p:grpSpPr>
                <a:xfrm>
                  <a:off x="6804993" y="-503434"/>
                  <a:ext cx="1907493" cy="523220"/>
                  <a:chOff x="6804993" y="-503434"/>
                  <a:chExt cx="1907493" cy="523220"/>
                </a:xfrm>
              </p:grpSpPr>
              <p:sp>
                <p:nvSpPr>
                  <p:cNvPr id="16" name="TextBox 15">
                    <a:extLst>
                      <a:ext uri="{FF2B5EF4-FFF2-40B4-BE49-F238E27FC236}">
                        <a16:creationId xmlns:a16="http://schemas.microsoft.com/office/drawing/2014/main" id="{E9A7EF6E-BD26-0B37-3FCF-9077FFB7E393}"/>
                      </a:ext>
                    </a:extLst>
                  </p:cNvPr>
                  <p:cNvSpPr txBox="1"/>
                  <p:nvPr/>
                </p:nvSpPr>
                <p:spPr>
                  <a:xfrm>
                    <a:off x="7243282" y="-503434"/>
                    <a:ext cx="1469204" cy="523220"/>
                  </a:xfrm>
                  <a:prstGeom prst="rect">
                    <a:avLst/>
                  </a:prstGeom>
                  <a:noFill/>
                </p:spPr>
                <p:txBody>
                  <a:bodyPr wrap="square" rtlCol="0">
                    <a:spAutoFit/>
                  </a:bodyPr>
                  <a:lstStyle/>
                  <a:p>
                    <a:r>
                      <a:rPr lang="en-US" sz="1400"/>
                      <a:t>Early Text Reminder</a:t>
                    </a:r>
                  </a:p>
                </p:txBody>
              </p:sp>
              <p:cxnSp>
                <p:nvCxnSpPr>
                  <p:cNvPr id="17" name="Straight Connector 16">
                    <a:extLst>
                      <a:ext uri="{FF2B5EF4-FFF2-40B4-BE49-F238E27FC236}">
                        <a16:creationId xmlns:a16="http://schemas.microsoft.com/office/drawing/2014/main" id="{37C8AE92-82BD-A559-D647-4D5D8E7996D2}"/>
                      </a:ext>
                    </a:extLst>
                  </p:cNvPr>
                  <p:cNvCxnSpPr>
                    <a:cxnSpLocks/>
                  </p:cNvCxnSpPr>
                  <p:nvPr/>
                </p:nvCxnSpPr>
                <p:spPr>
                  <a:xfrm>
                    <a:off x="6804993" y="-380324"/>
                    <a:ext cx="438289" cy="1"/>
                  </a:xfrm>
                  <a:prstGeom prst="line">
                    <a:avLst/>
                  </a:prstGeom>
                  <a:ln w="38100" cap="rnd">
                    <a:solidFill>
                      <a:schemeClr val="tx2"/>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DCA547B-C010-3487-F5CE-26F42010E336}"/>
                    </a:ext>
                  </a:extLst>
                </p:cNvPr>
                <p:cNvGrpSpPr/>
                <p:nvPr/>
              </p:nvGrpSpPr>
              <p:grpSpPr>
                <a:xfrm>
                  <a:off x="6804993" y="-254914"/>
                  <a:ext cx="1907493" cy="523220"/>
                  <a:chOff x="6804993" y="-503434"/>
                  <a:chExt cx="1907493" cy="523220"/>
                </a:xfrm>
              </p:grpSpPr>
              <p:sp>
                <p:nvSpPr>
                  <p:cNvPr id="14" name="TextBox 13">
                    <a:extLst>
                      <a:ext uri="{FF2B5EF4-FFF2-40B4-BE49-F238E27FC236}">
                        <a16:creationId xmlns:a16="http://schemas.microsoft.com/office/drawing/2014/main" id="{414DF587-6801-1D06-D1AE-AD0D790B4EF2}"/>
                      </a:ext>
                    </a:extLst>
                  </p:cNvPr>
                  <p:cNvSpPr txBox="1"/>
                  <p:nvPr/>
                </p:nvSpPr>
                <p:spPr>
                  <a:xfrm>
                    <a:off x="7243282" y="-503434"/>
                    <a:ext cx="1469204" cy="523220"/>
                  </a:xfrm>
                  <a:prstGeom prst="rect">
                    <a:avLst/>
                  </a:prstGeom>
                  <a:noFill/>
                </p:spPr>
                <p:txBody>
                  <a:bodyPr wrap="square" rtlCol="0">
                    <a:spAutoFit/>
                  </a:bodyPr>
                  <a:lstStyle/>
                  <a:p>
                    <a:r>
                      <a:rPr lang="en-US" sz="1400"/>
                      <a:t>Late Text Reminder</a:t>
                    </a:r>
                  </a:p>
                </p:txBody>
              </p:sp>
              <p:cxnSp>
                <p:nvCxnSpPr>
                  <p:cNvPr id="15" name="Straight Connector 14">
                    <a:extLst>
                      <a:ext uri="{FF2B5EF4-FFF2-40B4-BE49-F238E27FC236}">
                        <a16:creationId xmlns:a16="http://schemas.microsoft.com/office/drawing/2014/main" id="{1536A498-2C25-4AC6-9C20-67F82C7B3BD4}"/>
                      </a:ext>
                    </a:extLst>
                  </p:cNvPr>
                  <p:cNvCxnSpPr>
                    <a:cxnSpLocks/>
                  </p:cNvCxnSpPr>
                  <p:nvPr/>
                </p:nvCxnSpPr>
                <p:spPr>
                  <a:xfrm>
                    <a:off x="6804993" y="-380324"/>
                    <a:ext cx="438289" cy="1"/>
                  </a:xfrm>
                  <a:prstGeom prst="line">
                    <a:avLst/>
                  </a:prstGeom>
                  <a:ln w="38100" cap="rnd">
                    <a:solidFill>
                      <a:schemeClr val="accent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0" name="TextBox 9">
                <a:extLst>
                  <a:ext uri="{FF2B5EF4-FFF2-40B4-BE49-F238E27FC236}">
                    <a16:creationId xmlns:a16="http://schemas.microsoft.com/office/drawing/2014/main" id="{F4A04B12-5199-A963-580C-B6AA1F441BFB}"/>
                  </a:ext>
                </a:extLst>
              </p:cNvPr>
              <p:cNvSpPr txBox="1"/>
              <p:nvPr/>
            </p:nvSpPr>
            <p:spPr>
              <a:xfrm>
                <a:off x="1170079" y="5883533"/>
                <a:ext cx="1955981" cy="307777"/>
              </a:xfrm>
              <a:prstGeom prst="rect">
                <a:avLst/>
              </a:prstGeom>
              <a:noFill/>
            </p:spPr>
            <p:txBody>
              <a:bodyPr wrap="square" rtlCol="0">
                <a:spAutoFit/>
              </a:bodyPr>
              <a:lstStyle/>
              <a:p>
                <a:r>
                  <a:rPr lang="en-US" sz="1400">
                    <a:latin typeface="Segoe UI" panose="020B0502040204020203" pitchFamily="34" charset="0"/>
                  </a:rPr>
                  <a:t>M</a:t>
                </a:r>
                <a:r>
                  <a:rPr lang="en-US" sz="1400">
                    <a:effectLst/>
                    <a:latin typeface="Segoe UI" panose="020B0502040204020203" pitchFamily="34" charset="0"/>
                  </a:rPr>
                  <a:t>ail Contact Attempt</a:t>
                </a:r>
                <a:endParaRPr lang="en-US" sz="1600">
                  <a:effectLst/>
                  <a:latin typeface="Arial" panose="020B0604020202020204" pitchFamily="34" charset="0"/>
                </a:endParaRPr>
              </a:p>
            </p:txBody>
          </p:sp>
          <p:cxnSp>
            <p:nvCxnSpPr>
              <p:cNvPr id="11" name="Straight Connector 10">
                <a:extLst>
                  <a:ext uri="{FF2B5EF4-FFF2-40B4-BE49-F238E27FC236}">
                    <a16:creationId xmlns:a16="http://schemas.microsoft.com/office/drawing/2014/main" id="{B109C2AF-E9E0-9A43-94D5-B17CBD45BE82}"/>
                  </a:ext>
                </a:extLst>
              </p:cNvPr>
              <p:cNvCxnSpPr>
                <a:cxnSpLocks/>
              </p:cNvCxnSpPr>
              <p:nvPr/>
            </p:nvCxnSpPr>
            <p:spPr>
              <a:xfrm>
                <a:off x="586576" y="6006643"/>
                <a:ext cx="583503" cy="1"/>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C9E90D2-10F6-AE66-2974-F0ED140F98B5}"/>
                </a:ext>
              </a:extLst>
            </p:cNvPr>
            <p:cNvSpPr txBox="1"/>
            <p:nvPr/>
          </p:nvSpPr>
          <p:spPr>
            <a:xfrm>
              <a:off x="1170079" y="5132428"/>
              <a:ext cx="1955981" cy="307777"/>
            </a:xfrm>
            <a:prstGeom prst="rect">
              <a:avLst/>
            </a:prstGeom>
            <a:noFill/>
          </p:spPr>
          <p:txBody>
            <a:bodyPr wrap="square" rtlCol="0">
              <a:spAutoFit/>
            </a:bodyPr>
            <a:lstStyle/>
            <a:p>
              <a:r>
                <a:rPr lang="en-US" sz="1400"/>
                <a:t>Text Invitation</a:t>
              </a:r>
            </a:p>
          </p:txBody>
        </p:sp>
        <p:cxnSp>
          <p:nvCxnSpPr>
            <p:cNvPr id="23" name="Straight Connector 22">
              <a:extLst>
                <a:ext uri="{FF2B5EF4-FFF2-40B4-BE49-F238E27FC236}">
                  <a16:creationId xmlns:a16="http://schemas.microsoft.com/office/drawing/2014/main" id="{1F161E56-2B4D-0794-13DD-DCEFFB606D50}"/>
                </a:ext>
              </a:extLst>
            </p:cNvPr>
            <p:cNvCxnSpPr>
              <a:cxnSpLocks/>
            </p:cNvCxnSpPr>
            <p:nvPr/>
          </p:nvCxnSpPr>
          <p:spPr>
            <a:xfrm>
              <a:off x="586576" y="5255538"/>
              <a:ext cx="583503" cy="1"/>
            </a:xfrm>
            <a:prstGeom prst="line">
              <a:avLst/>
            </a:prstGeom>
            <a:ln w="38100" cap="rnd">
              <a:solidFill>
                <a:schemeClr val="bg2">
                  <a:lumMod val="5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96EB32E7-ED3B-A4E0-5991-5D5517CB44F9}"/>
              </a:ext>
            </a:extLst>
          </p:cNvPr>
          <p:cNvGrpSpPr/>
          <p:nvPr/>
        </p:nvGrpSpPr>
        <p:grpSpPr>
          <a:xfrm>
            <a:off x="3915831" y="2127952"/>
            <a:ext cx="8221478" cy="4253149"/>
            <a:chOff x="3031582" y="2167982"/>
            <a:chExt cx="8221478" cy="4253149"/>
          </a:xfrm>
        </p:grpSpPr>
        <p:grpSp>
          <p:nvGrpSpPr>
            <p:cNvPr id="40" name="Group 39">
              <a:extLst>
                <a:ext uri="{FF2B5EF4-FFF2-40B4-BE49-F238E27FC236}">
                  <a16:creationId xmlns:a16="http://schemas.microsoft.com/office/drawing/2014/main" id="{E5A3E0E5-9697-B366-9B0B-CBD707C6D8C9}"/>
                </a:ext>
              </a:extLst>
            </p:cNvPr>
            <p:cNvGrpSpPr/>
            <p:nvPr/>
          </p:nvGrpSpPr>
          <p:grpSpPr>
            <a:xfrm>
              <a:off x="3031582" y="2167982"/>
              <a:ext cx="8221478" cy="4253149"/>
              <a:chOff x="3031582" y="2167982"/>
              <a:chExt cx="8221478" cy="4253149"/>
            </a:xfrm>
          </p:grpSpPr>
          <p:graphicFrame>
            <p:nvGraphicFramePr>
              <p:cNvPr id="8" name="Chart 7">
                <a:extLst>
                  <a:ext uri="{FF2B5EF4-FFF2-40B4-BE49-F238E27FC236}">
                    <a16:creationId xmlns:a16="http://schemas.microsoft.com/office/drawing/2014/main" id="{918EFA4F-5D27-3878-5C63-68B1246C88BF}"/>
                  </a:ext>
                </a:extLst>
              </p:cNvPr>
              <p:cNvGraphicFramePr>
                <a:graphicFrameLocks/>
              </p:cNvGraphicFramePr>
              <p:nvPr/>
            </p:nvGraphicFramePr>
            <p:xfrm>
              <a:off x="3031582" y="2979683"/>
              <a:ext cx="8221478" cy="3441448"/>
            </p:xfrm>
            <a:graphic>
              <a:graphicData uri="http://schemas.openxmlformats.org/drawingml/2006/chart">
                <c:chart xmlns:c="http://schemas.openxmlformats.org/drawingml/2006/chart" xmlns:r="http://schemas.openxmlformats.org/officeDocument/2006/relationships" r:id="rId5"/>
              </a:graphicData>
            </a:graphic>
          </p:graphicFrame>
          <p:grpSp>
            <p:nvGrpSpPr>
              <p:cNvPr id="46" name="Group 45">
                <a:extLst>
                  <a:ext uri="{FF2B5EF4-FFF2-40B4-BE49-F238E27FC236}">
                    <a16:creationId xmlns:a16="http://schemas.microsoft.com/office/drawing/2014/main" id="{50BF0A93-DB16-9E31-F83D-CCB8F08C61F5}"/>
                  </a:ext>
                </a:extLst>
              </p:cNvPr>
              <p:cNvGrpSpPr/>
              <p:nvPr/>
            </p:nvGrpSpPr>
            <p:grpSpPr>
              <a:xfrm>
                <a:off x="7796808" y="2167982"/>
                <a:ext cx="529814" cy="3821537"/>
                <a:chOff x="5539383" y="2167982"/>
                <a:chExt cx="529814" cy="3821537"/>
              </a:xfrm>
            </p:grpSpPr>
            <p:cxnSp>
              <p:nvCxnSpPr>
                <p:cNvPr id="43" name="Straight Connector 42">
                  <a:extLst>
                    <a:ext uri="{FF2B5EF4-FFF2-40B4-BE49-F238E27FC236}">
                      <a16:creationId xmlns:a16="http://schemas.microsoft.com/office/drawing/2014/main" id="{EC1EF77B-15F7-1C98-374A-52CA08CB388B}"/>
                    </a:ext>
                  </a:extLst>
                </p:cNvPr>
                <p:cNvCxnSpPr>
                  <a:cxnSpLocks/>
                </p:cNvCxnSpPr>
                <p:nvPr/>
              </p:nvCxnSpPr>
              <p:spPr>
                <a:xfrm>
                  <a:off x="5804290" y="2930320"/>
                  <a:ext cx="0" cy="305919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A9400BCB-B0B0-4453-5E5E-DBBC1964A233}"/>
                    </a:ext>
                  </a:extLst>
                </p:cNvPr>
                <p:cNvGrpSpPr/>
                <p:nvPr/>
              </p:nvGrpSpPr>
              <p:grpSpPr>
                <a:xfrm>
                  <a:off x="5539383" y="2167982"/>
                  <a:ext cx="529814" cy="762338"/>
                  <a:chOff x="5373368" y="2622503"/>
                  <a:chExt cx="706303" cy="1016284"/>
                </a:xfrm>
              </p:grpSpPr>
              <p:sp>
                <p:nvSpPr>
                  <p:cNvPr id="34" name="Rectangle: Rounded Corners 33">
                    <a:extLst>
                      <a:ext uri="{FF2B5EF4-FFF2-40B4-BE49-F238E27FC236}">
                        <a16:creationId xmlns:a16="http://schemas.microsoft.com/office/drawing/2014/main" id="{A163D926-ADED-D4EB-BAA6-8B3F593B8113}"/>
                      </a:ext>
                    </a:extLst>
                  </p:cNvPr>
                  <p:cNvSpPr/>
                  <p:nvPr/>
                </p:nvSpPr>
                <p:spPr>
                  <a:xfrm>
                    <a:off x="5373368" y="2622503"/>
                    <a:ext cx="706303" cy="1016284"/>
                  </a:xfrm>
                  <a:prstGeom prst="roundRect">
                    <a:avLst>
                      <a:gd name="adj" fmla="val 12482"/>
                    </a:avLst>
                  </a:prstGeom>
                  <a:solidFill>
                    <a:schemeClr val="accent1">
                      <a:lumMod val="60000"/>
                      <a:lumOff val="4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35" name="Graphic 34">
                    <a:extLst>
                      <a:ext uri="{FF2B5EF4-FFF2-40B4-BE49-F238E27FC236}">
                        <a16:creationId xmlns:a16="http://schemas.microsoft.com/office/drawing/2014/main" id="{4FA32322-B991-D69C-E9AB-91516590E4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37275" y="2722941"/>
                    <a:ext cx="378489" cy="378489"/>
                  </a:xfrm>
                  <a:prstGeom prst="rect">
                    <a:avLst/>
                  </a:prstGeom>
                </p:spPr>
              </p:pic>
              <p:sp>
                <p:nvSpPr>
                  <p:cNvPr id="36" name="TextBox 35">
                    <a:extLst>
                      <a:ext uri="{FF2B5EF4-FFF2-40B4-BE49-F238E27FC236}">
                        <a16:creationId xmlns:a16="http://schemas.microsoft.com/office/drawing/2014/main" id="{CF51CFC5-A768-23E4-4D2D-C19ADE0CEEDF}"/>
                      </a:ext>
                    </a:extLst>
                  </p:cNvPr>
                  <p:cNvSpPr txBox="1"/>
                  <p:nvPr/>
                </p:nvSpPr>
                <p:spPr bwMode="auto">
                  <a:xfrm>
                    <a:off x="5373368" y="3178468"/>
                    <a:ext cx="706302" cy="32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800">
                        <a:solidFill>
                          <a:schemeClr val="bg1"/>
                        </a:solidFill>
                        <a:ea typeface="Roboto" panose="02000000000000000000" pitchFamily="2" charset="0"/>
                        <a:cs typeface="Roboto" panose="02000000000000000000" pitchFamily="2" charset="0"/>
                      </a:rPr>
                      <a:t>Late Text</a:t>
                    </a:r>
                    <a:br>
                      <a:rPr lang="en-US" sz="800">
                        <a:solidFill>
                          <a:schemeClr val="bg1"/>
                        </a:solidFill>
                        <a:ea typeface="Roboto" panose="02000000000000000000" pitchFamily="2" charset="0"/>
                        <a:cs typeface="Roboto" panose="02000000000000000000" pitchFamily="2" charset="0"/>
                      </a:rPr>
                    </a:br>
                    <a:r>
                      <a:rPr lang="en-US" sz="800">
                        <a:solidFill>
                          <a:schemeClr val="bg1"/>
                        </a:solidFill>
                        <a:ea typeface="Roboto" panose="02000000000000000000" pitchFamily="2" charset="0"/>
                        <a:cs typeface="Roboto" panose="02000000000000000000" pitchFamily="2" charset="0"/>
                      </a:rPr>
                      <a:t>Reminder</a:t>
                    </a:r>
                  </a:p>
                </p:txBody>
              </p:sp>
            </p:grpSp>
          </p:grpSp>
          <p:grpSp>
            <p:nvGrpSpPr>
              <p:cNvPr id="18" name="Group 17">
                <a:extLst>
                  <a:ext uri="{FF2B5EF4-FFF2-40B4-BE49-F238E27FC236}">
                    <a16:creationId xmlns:a16="http://schemas.microsoft.com/office/drawing/2014/main" id="{64042355-FB79-20C9-B227-3A26B16681FA}"/>
                  </a:ext>
                </a:extLst>
              </p:cNvPr>
              <p:cNvGrpSpPr/>
              <p:nvPr/>
            </p:nvGrpSpPr>
            <p:grpSpPr>
              <a:xfrm>
                <a:off x="4323962" y="2167982"/>
                <a:ext cx="529814" cy="3821537"/>
                <a:chOff x="4336661" y="2167982"/>
                <a:chExt cx="529814" cy="3821537"/>
              </a:xfrm>
            </p:grpSpPr>
            <p:cxnSp>
              <p:nvCxnSpPr>
                <p:cNvPr id="19" name="Straight Connector 18">
                  <a:extLst>
                    <a:ext uri="{FF2B5EF4-FFF2-40B4-BE49-F238E27FC236}">
                      <a16:creationId xmlns:a16="http://schemas.microsoft.com/office/drawing/2014/main" id="{B8F93947-002F-BED8-1174-E448CCA2F975}"/>
                    </a:ext>
                  </a:extLst>
                </p:cNvPr>
                <p:cNvCxnSpPr>
                  <a:cxnSpLocks/>
                </p:cNvCxnSpPr>
                <p:nvPr/>
              </p:nvCxnSpPr>
              <p:spPr>
                <a:xfrm flipV="1">
                  <a:off x="4610657" y="2930320"/>
                  <a:ext cx="0" cy="305919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FF217F8-01AD-DBFB-7931-D24C2A832CDC}"/>
                    </a:ext>
                  </a:extLst>
                </p:cNvPr>
                <p:cNvGrpSpPr/>
                <p:nvPr/>
              </p:nvGrpSpPr>
              <p:grpSpPr>
                <a:xfrm>
                  <a:off x="4336661" y="2167982"/>
                  <a:ext cx="529814" cy="762338"/>
                  <a:chOff x="5373368" y="2622503"/>
                  <a:chExt cx="706303" cy="1016284"/>
                </a:xfrm>
              </p:grpSpPr>
              <p:sp>
                <p:nvSpPr>
                  <p:cNvPr id="24" name="Rectangle: Rounded Corners 23">
                    <a:extLst>
                      <a:ext uri="{FF2B5EF4-FFF2-40B4-BE49-F238E27FC236}">
                        <a16:creationId xmlns:a16="http://schemas.microsoft.com/office/drawing/2014/main" id="{E9B61BAB-83B6-91F8-B255-8BCB1F227E78}"/>
                      </a:ext>
                    </a:extLst>
                  </p:cNvPr>
                  <p:cNvSpPr/>
                  <p:nvPr/>
                </p:nvSpPr>
                <p:spPr>
                  <a:xfrm>
                    <a:off x="5373368" y="2622503"/>
                    <a:ext cx="706303" cy="1016284"/>
                  </a:xfrm>
                  <a:prstGeom prst="roundRect">
                    <a:avLst>
                      <a:gd name="adj" fmla="val 12482"/>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25" name="Graphic 24">
                    <a:extLst>
                      <a:ext uri="{FF2B5EF4-FFF2-40B4-BE49-F238E27FC236}">
                        <a16:creationId xmlns:a16="http://schemas.microsoft.com/office/drawing/2014/main" id="{E26C6889-3059-E189-B9DC-C060A5BE0B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37275" y="2722941"/>
                    <a:ext cx="378489" cy="378489"/>
                  </a:xfrm>
                  <a:prstGeom prst="rect">
                    <a:avLst/>
                  </a:prstGeom>
                </p:spPr>
              </p:pic>
              <p:sp>
                <p:nvSpPr>
                  <p:cNvPr id="47" name="TextBox 46">
                    <a:extLst>
                      <a:ext uri="{FF2B5EF4-FFF2-40B4-BE49-F238E27FC236}">
                        <a16:creationId xmlns:a16="http://schemas.microsoft.com/office/drawing/2014/main" id="{CB3278EF-46C3-E060-ECE8-01DBF74D9808}"/>
                      </a:ext>
                    </a:extLst>
                  </p:cNvPr>
                  <p:cNvSpPr txBox="1"/>
                  <p:nvPr/>
                </p:nvSpPr>
                <p:spPr bwMode="auto">
                  <a:xfrm>
                    <a:off x="5373368" y="3178468"/>
                    <a:ext cx="706302" cy="32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800">
                        <a:solidFill>
                          <a:schemeClr val="bg1"/>
                        </a:solidFill>
                        <a:ea typeface="Roboto" panose="02000000000000000000" pitchFamily="2" charset="0"/>
                        <a:cs typeface="Roboto" panose="02000000000000000000" pitchFamily="2" charset="0"/>
                      </a:rPr>
                      <a:t>Early Text</a:t>
                    </a:r>
                    <a:br>
                      <a:rPr lang="en-US" sz="800">
                        <a:solidFill>
                          <a:schemeClr val="bg1"/>
                        </a:solidFill>
                        <a:ea typeface="Roboto" panose="02000000000000000000" pitchFamily="2" charset="0"/>
                        <a:cs typeface="Roboto" panose="02000000000000000000" pitchFamily="2" charset="0"/>
                      </a:rPr>
                    </a:br>
                    <a:r>
                      <a:rPr lang="en-US" sz="800">
                        <a:solidFill>
                          <a:schemeClr val="bg1"/>
                        </a:solidFill>
                        <a:ea typeface="Roboto" panose="02000000000000000000" pitchFamily="2" charset="0"/>
                        <a:cs typeface="Roboto" panose="02000000000000000000" pitchFamily="2" charset="0"/>
                      </a:rPr>
                      <a:t>Reminder</a:t>
                    </a:r>
                  </a:p>
                </p:txBody>
              </p:sp>
            </p:grpSp>
          </p:grpSp>
          <p:grpSp>
            <p:nvGrpSpPr>
              <p:cNvPr id="48" name="Group 47">
                <a:extLst>
                  <a:ext uri="{FF2B5EF4-FFF2-40B4-BE49-F238E27FC236}">
                    <a16:creationId xmlns:a16="http://schemas.microsoft.com/office/drawing/2014/main" id="{9E2F72EB-51A9-05A6-C605-9EDFC970C5C1}"/>
                  </a:ext>
                </a:extLst>
              </p:cNvPr>
              <p:cNvGrpSpPr/>
              <p:nvPr/>
            </p:nvGrpSpPr>
            <p:grpSpPr>
              <a:xfrm>
                <a:off x="3354920" y="2167982"/>
                <a:ext cx="529814" cy="3821537"/>
                <a:chOff x="3354920" y="2167982"/>
                <a:chExt cx="529814" cy="3821537"/>
              </a:xfrm>
            </p:grpSpPr>
            <p:cxnSp>
              <p:nvCxnSpPr>
                <p:cNvPr id="49" name="Straight Connector 48">
                  <a:extLst>
                    <a:ext uri="{FF2B5EF4-FFF2-40B4-BE49-F238E27FC236}">
                      <a16:creationId xmlns:a16="http://schemas.microsoft.com/office/drawing/2014/main" id="{5988E5C0-FE73-32D3-C5E5-F3FC9B5F3107}"/>
                    </a:ext>
                  </a:extLst>
                </p:cNvPr>
                <p:cNvCxnSpPr>
                  <a:cxnSpLocks/>
                </p:cNvCxnSpPr>
                <p:nvPr/>
              </p:nvCxnSpPr>
              <p:spPr>
                <a:xfrm flipV="1">
                  <a:off x="3619827" y="2930320"/>
                  <a:ext cx="0" cy="305919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F178D961-89B9-66B2-3B2E-FC332EF7B05E}"/>
                    </a:ext>
                  </a:extLst>
                </p:cNvPr>
                <p:cNvGrpSpPr/>
                <p:nvPr/>
              </p:nvGrpSpPr>
              <p:grpSpPr>
                <a:xfrm>
                  <a:off x="3354920" y="2167982"/>
                  <a:ext cx="529814" cy="762338"/>
                  <a:chOff x="2895577" y="2622503"/>
                  <a:chExt cx="706303" cy="1016284"/>
                </a:xfrm>
              </p:grpSpPr>
              <p:sp>
                <p:nvSpPr>
                  <p:cNvPr id="51" name="Rectangle: Rounded Corners 50">
                    <a:extLst>
                      <a:ext uri="{FF2B5EF4-FFF2-40B4-BE49-F238E27FC236}">
                        <a16:creationId xmlns:a16="http://schemas.microsoft.com/office/drawing/2014/main" id="{63963178-C6E6-073D-2981-17384D3F4E40}"/>
                      </a:ext>
                    </a:extLst>
                  </p:cNvPr>
                  <p:cNvSpPr/>
                  <p:nvPr/>
                </p:nvSpPr>
                <p:spPr>
                  <a:xfrm>
                    <a:off x="2895577" y="2622503"/>
                    <a:ext cx="706303" cy="1016284"/>
                  </a:xfrm>
                  <a:prstGeom prst="roundRect">
                    <a:avLst>
                      <a:gd name="adj" fmla="val 12482"/>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2" name="Graphic 51">
                    <a:extLst>
                      <a:ext uri="{FF2B5EF4-FFF2-40B4-BE49-F238E27FC236}">
                        <a16:creationId xmlns:a16="http://schemas.microsoft.com/office/drawing/2014/main" id="{B62B8EA7-3D00-B7B5-E68B-6FE82229CC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59484" y="2722941"/>
                    <a:ext cx="378489" cy="378489"/>
                  </a:xfrm>
                  <a:prstGeom prst="rect">
                    <a:avLst/>
                  </a:prstGeom>
                </p:spPr>
              </p:pic>
              <p:sp>
                <p:nvSpPr>
                  <p:cNvPr id="53" name="TextBox 52">
                    <a:extLst>
                      <a:ext uri="{FF2B5EF4-FFF2-40B4-BE49-F238E27FC236}">
                        <a16:creationId xmlns:a16="http://schemas.microsoft.com/office/drawing/2014/main" id="{39360877-0A5C-5C9A-1B7A-E300167E6A5A}"/>
                      </a:ext>
                    </a:extLst>
                  </p:cNvPr>
                  <p:cNvSpPr txBox="1"/>
                  <p:nvPr/>
                </p:nvSpPr>
                <p:spPr bwMode="auto">
                  <a:xfrm>
                    <a:off x="2895577" y="3178468"/>
                    <a:ext cx="706302" cy="32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800">
                        <a:solidFill>
                          <a:schemeClr val="bg1"/>
                        </a:solidFill>
                        <a:ea typeface="Roboto" panose="02000000000000000000" pitchFamily="2" charset="0"/>
                        <a:cs typeface="Roboto" panose="02000000000000000000" pitchFamily="2" charset="0"/>
                      </a:rPr>
                      <a:t>Text </a:t>
                    </a:r>
                    <a:br>
                      <a:rPr lang="en-US" sz="800">
                        <a:solidFill>
                          <a:schemeClr val="bg1"/>
                        </a:solidFill>
                        <a:ea typeface="Roboto" panose="02000000000000000000" pitchFamily="2" charset="0"/>
                        <a:cs typeface="Roboto" panose="02000000000000000000" pitchFamily="2" charset="0"/>
                      </a:rPr>
                    </a:br>
                    <a:r>
                      <a:rPr lang="en-US" sz="800">
                        <a:solidFill>
                          <a:schemeClr val="bg1"/>
                        </a:solidFill>
                        <a:ea typeface="Roboto" panose="02000000000000000000" pitchFamily="2" charset="0"/>
                        <a:cs typeface="Roboto" panose="02000000000000000000" pitchFamily="2" charset="0"/>
                      </a:rPr>
                      <a:t>Invitation</a:t>
                    </a:r>
                  </a:p>
                </p:txBody>
              </p:sp>
            </p:grpSp>
          </p:grpSp>
        </p:grpSp>
        <p:grpSp>
          <p:nvGrpSpPr>
            <p:cNvPr id="29" name="Group 28">
              <a:extLst>
                <a:ext uri="{FF2B5EF4-FFF2-40B4-BE49-F238E27FC236}">
                  <a16:creationId xmlns:a16="http://schemas.microsoft.com/office/drawing/2014/main" id="{F3ABF9AE-36EC-9519-152B-9AFD4B390D56}"/>
                </a:ext>
              </a:extLst>
            </p:cNvPr>
            <p:cNvGrpSpPr/>
            <p:nvPr/>
          </p:nvGrpSpPr>
          <p:grpSpPr>
            <a:xfrm>
              <a:off x="4111150" y="3465660"/>
              <a:ext cx="3160506" cy="2534370"/>
              <a:chOff x="5158388" y="2681337"/>
              <a:chExt cx="1875224" cy="1495325"/>
            </a:xfrm>
          </p:grpSpPr>
          <p:cxnSp>
            <p:nvCxnSpPr>
              <p:cNvPr id="30" name="Straight Connector 29">
                <a:extLst>
                  <a:ext uri="{FF2B5EF4-FFF2-40B4-BE49-F238E27FC236}">
                    <a16:creationId xmlns:a16="http://schemas.microsoft.com/office/drawing/2014/main" id="{BE1B7098-42A4-8D7B-0E3A-33CA1DB814CD}"/>
                  </a:ext>
                </a:extLst>
              </p:cNvPr>
              <p:cNvCxnSpPr/>
              <p:nvPr/>
            </p:nvCxnSpPr>
            <p:spPr>
              <a:xfrm>
                <a:off x="5158388" y="2681337"/>
                <a:ext cx="1482" cy="1495325"/>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C2D96A9-7B2C-1F0E-DD28-18DEBBF59176}"/>
                  </a:ext>
                </a:extLst>
              </p:cNvPr>
              <p:cNvCxnSpPr/>
              <p:nvPr/>
            </p:nvCxnSpPr>
            <p:spPr>
              <a:xfrm>
                <a:off x="7032130" y="2681337"/>
                <a:ext cx="1482" cy="1495325"/>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93B9517-15EE-168F-F012-25084B4F30E5}"/>
                  </a:ext>
                </a:extLst>
              </p:cNvPr>
              <p:cNvCxnSpPr/>
              <p:nvPr/>
            </p:nvCxnSpPr>
            <p:spPr>
              <a:xfrm>
                <a:off x="6457189" y="2681337"/>
                <a:ext cx="1483" cy="1495325"/>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D99D4-FFA7-7F99-5D9E-A79922A0898D}"/>
                  </a:ext>
                </a:extLst>
              </p:cNvPr>
              <p:cNvCxnSpPr/>
              <p:nvPr/>
            </p:nvCxnSpPr>
            <p:spPr>
              <a:xfrm>
                <a:off x="5871656" y="2681337"/>
                <a:ext cx="1482" cy="1495325"/>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grpSp>
      </p:grpSp>
      <p:pic>
        <p:nvPicPr>
          <p:cNvPr id="5" name="Picture 4">
            <a:extLst>
              <a:ext uri="{FF2B5EF4-FFF2-40B4-BE49-F238E27FC236}">
                <a16:creationId xmlns:a16="http://schemas.microsoft.com/office/drawing/2014/main" id="{42EB3AF8-C419-A9BB-3BDE-F37518E0EA09}"/>
              </a:ext>
            </a:extLst>
          </p:cNvPr>
          <p:cNvPicPr>
            <a:picLocks noChangeAspect="1"/>
          </p:cNvPicPr>
          <p:nvPr/>
        </p:nvPicPr>
        <p:blipFill rotWithShape="1">
          <a:blip r:embed="rId8"/>
          <a:srcRect t="28589" r="16625"/>
          <a:stretch/>
        </p:blipFill>
        <p:spPr>
          <a:xfrm>
            <a:off x="1098323" y="4118322"/>
            <a:ext cx="2334015" cy="1999075"/>
          </a:xfrm>
          <a:prstGeom prst="rect">
            <a:avLst/>
          </a:prstGeom>
          <a:ln>
            <a:solidFill>
              <a:schemeClr val="bg2"/>
            </a:solidFill>
          </a:ln>
          <a:effectLst/>
        </p:spPr>
      </p:pic>
    </p:spTree>
    <p:extLst>
      <p:ext uri="{BB962C8B-B14F-4D97-AF65-F5344CB8AC3E}">
        <p14:creationId xmlns:p14="http://schemas.microsoft.com/office/powerpoint/2010/main" val="145449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9">
            <a:extLst>
              <a:ext uri="{FF2B5EF4-FFF2-40B4-BE49-F238E27FC236}">
                <a16:creationId xmlns:a16="http://schemas.microsoft.com/office/drawing/2014/main" id="{D2E78BD2-A4CE-BF6A-CC48-E29AB50DA910}"/>
              </a:ext>
            </a:extLst>
          </p:cNvPr>
          <p:cNvSpPr txBox="1">
            <a:spLocks/>
          </p:cNvSpPr>
          <p:nvPr/>
        </p:nvSpPr>
        <p:spPr bwMode="auto">
          <a:xfrm>
            <a:off x="8221435" y="2556498"/>
            <a:ext cx="3285729" cy="1321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2"/>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CA500A"/>
                </a:solidFill>
                <a:ea typeface="Roboto Light"/>
                <a:cs typeface="Roboto Light"/>
              </a:rPr>
              <a:t>Early text reminder saw response speeds of 5 to 8 days shorter for Other Respondents. </a:t>
            </a:r>
            <a:endParaRPr lang="en-US">
              <a:solidFill>
                <a:srgbClr val="CA500A"/>
              </a:solidFill>
            </a:endParaRPr>
          </a:p>
          <a:p>
            <a:endParaRPr lang="en-US"/>
          </a:p>
        </p:txBody>
      </p:sp>
      <p:sp>
        <p:nvSpPr>
          <p:cNvPr id="13" name="Title 12">
            <a:extLst>
              <a:ext uri="{FF2B5EF4-FFF2-40B4-BE49-F238E27FC236}">
                <a16:creationId xmlns:a16="http://schemas.microsoft.com/office/drawing/2014/main" id="{9A6CF4D5-9895-4B12-ADC6-D0FC8C72AF99}"/>
              </a:ext>
            </a:extLst>
          </p:cNvPr>
          <p:cNvSpPr>
            <a:spLocks noGrp="1"/>
          </p:cNvSpPr>
          <p:nvPr>
            <p:ph type="title"/>
          </p:nvPr>
        </p:nvSpPr>
        <p:spPr>
          <a:xfrm>
            <a:off x="685800" y="0"/>
            <a:ext cx="8503920" cy="548640"/>
          </a:xfrm>
        </p:spPr>
        <p:txBody>
          <a:bodyPr/>
          <a:lstStyle/>
          <a:p>
            <a:r>
              <a:rPr lang="en-US">
                <a:latin typeface="Roboto"/>
                <a:ea typeface="Roboto"/>
                <a:cs typeface="Roboto"/>
              </a:rPr>
              <a:t>FHWAR wave 2 : other findings</a:t>
            </a:r>
            <a:endParaRPr lang="en-US" b="1"/>
          </a:p>
        </p:txBody>
      </p:sp>
      <p:sp>
        <p:nvSpPr>
          <p:cNvPr id="11" name="Text Placeholder 10">
            <a:extLst>
              <a:ext uri="{FF2B5EF4-FFF2-40B4-BE49-F238E27FC236}">
                <a16:creationId xmlns:a16="http://schemas.microsoft.com/office/drawing/2014/main" id="{FF037FE8-8CD1-4197-9191-A59D982F8ADD}"/>
              </a:ext>
            </a:extLst>
          </p:cNvPr>
          <p:cNvSpPr>
            <a:spLocks noGrp="1"/>
          </p:cNvSpPr>
          <p:nvPr>
            <p:ph type="body" sz="quarter" idx="29"/>
          </p:nvPr>
        </p:nvSpPr>
        <p:spPr>
          <a:xfrm>
            <a:off x="685800" y="1066800"/>
            <a:ext cx="6653463" cy="914400"/>
          </a:xfrm>
        </p:spPr>
        <p:txBody>
          <a:bodyPr/>
          <a:lstStyle/>
          <a:p>
            <a:r>
              <a:rPr lang="en-US" sz="2400"/>
              <a:t>Very few significant differences in other outcomes analyzed</a:t>
            </a:r>
          </a:p>
        </p:txBody>
      </p:sp>
      <p:sp>
        <p:nvSpPr>
          <p:cNvPr id="2" name="Text Placeholder 1">
            <a:extLst>
              <a:ext uri="{FF2B5EF4-FFF2-40B4-BE49-F238E27FC236}">
                <a16:creationId xmlns:a16="http://schemas.microsoft.com/office/drawing/2014/main" id="{F5AE10C3-C8DD-43BB-9F8B-3E079CFB24BA}"/>
              </a:ext>
            </a:extLst>
          </p:cNvPr>
          <p:cNvSpPr>
            <a:spLocks noGrp="1"/>
          </p:cNvSpPr>
          <p:nvPr>
            <p:ph type="body" sz="quarter" idx="10"/>
          </p:nvPr>
        </p:nvSpPr>
        <p:spPr>
          <a:xfrm>
            <a:off x="685800" y="2185416"/>
            <a:ext cx="6931152" cy="3848100"/>
          </a:xfrm>
        </p:spPr>
        <p:txBody>
          <a:bodyPr/>
          <a:lstStyle/>
          <a:p>
            <a:pPr>
              <a:spcBef>
                <a:spcPts val="600"/>
              </a:spcBef>
            </a:pPr>
            <a:r>
              <a:rPr lang="en-US" sz="1600">
                <a:latin typeface="+mn-lt"/>
              </a:rPr>
              <a:t>Response Speed</a:t>
            </a:r>
          </a:p>
          <a:p>
            <a:pPr marL="0" lvl="1" indent="0">
              <a:spcBef>
                <a:spcPts val="600"/>
              </a:spcBef>
              <a:buNone/>
            </a:pPr>
            <a:r>
              <a:rPr lang="en-US" sz="1600">
                <a:latin typeface="+mn-lt"/>
              </a:rPr>
              <a:t>The early text reminder among Other Respondents was the most effective at getting sampled members to complete via web as quickly as possible (average 13 days, compared with 18-21 days)</a:t>
            </a:r>
          </a:p>
          <a:p>
            <a:pPr marL="0" lvl="1" indent="0">
              <a:spcBef>
                <a:spcPts val="2400"/>
              </a:spcBef>
              <a:spcAft>
                <a:spcPts val="0"/>
              </a:spcAft>
              <a:buNone/>
            </a:pPr>
            <a:r>
              <a:rPr lang="en-US" sz="1600" b="1">
                <a:latin typeface="+mn-lt"/>
                <a:ea typeface="Roboto Light" panose="02000000000000000000" pitchFamily="2" charset="0"/>
              </a:rPr>
              <a:t>Data Quality</a:t>
            </a:r>
          </a:p>
          <a:p>
            <a:pPr marL="0" lvl="1" indent="0">
              <a:spcBef>
                <a:spcPts val="600"/>
              </a:spcBef>
              <a:buNone/>
            </a:pPr>
            <a:r>
              <a:rPr lang="en-US" sz="1600">
                <a:latin typeface="+mn-lt"/>
              </a:rPr>
              <a:t>No significant effects of sequencing on web response time or item nonresponse among Cooperative or Other Respondents </a:t>
            </a:r>
          </a:p>
          <a:p>
            <a:pPr marL="0" lvl="1" indent="0">
              <a:spcBef>
                <a:spcPts val="2400"/>
              </a:spcBef>
              <a:spcAft>
                <a:spcPts val="0"/>
              </a:spcAft>
              <a:buNone/>
            </a:pPr>
            <a:r>
              <a:rPr lang="en-US" sz="1600" b="1">
                <a:latin typeface="+mn-lt"/>
                <a:ea typeface="Roboto Light" panose="02000000000000000000" pitchFamily="2" charset="0"/>
              </a:rPr>
              <a:t>Sample Representation</a:t>
            </a:r>
          </a:p>
          <a:p>
            <a:pPr marL="0" lvl="1" indent="0">
              <a:spcBef>
                <a:spcPts val="600"/>
              </a:spcBef>
              <a:buNone/>
            </a:pPr>
            <a:r>
              <a:rPr lang="en-US" sz="1600">
                <a:latin typeface="+mn-lt"/>
              </a:rPr>
              <a:t>Cooperative Respondents were different demographically than Other respondents, but the sample representation was similar for the experimental groups within each.</a:t>
            </a:r>
          </a:p>
          <a:p>
            <a:pPr marL="0" lvl="1" indent="0">
              <a:spcBef>
                <a:spcPts val="600"/>
              </a:spcBef>
              <a:buNone/>
            </a:pPr>
            <a:endParaRPr lang="en-US" sz="1600">
              <a:latin typeface="+mn-lt"/>
            </a:endParaRPr>
          </a:p>
          <a:p>
            <a:pPr marL="0" lvl="1" indent="0">
              <a:spcBef>
                <a:spcPts val="600"/>
              </a:spcBef>
              <a:buNone/>
            </a:pPr>
            <a:endParaRPr lang="en-US" sz="1600">
              <a:latin typeface="+mn-lt"/>
            </a:endParaRPr>
          </a:p>
          <a:p>
            <a:pPr lvl="0">
              <a:spcBef>
                <a:spcPts val="600"/>
              </a:spcBef>
              <a:spcAft>
                <a:spcPts val="600"/>
              </a:spcAft>
            </a:pPr>
            <a:endParaRPr lang="en-US" sz="1600" noProof="0">
              <a:latin typeface="+mn-lt"/>
            </a:endParaRPr>
          </a:p>
        </p:txBody>
      </p:sp>
      <p:pic>
        <p:nvPicPr>
          <p:cNvPr id="4" name="Graphic 3">
            <a:extLst>
              <a:ext uri="{FF2B5EF4-FFF2-40B4-BE49-F238E27FC236}">
                <a16:creationId xmlns:a16="http://schemas.microsoft.com/office/drawing/2014/main" id="{362DD16D-9A70-FC46-6DA5-231B66049C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3400" y="2095500"/>
            <a:ext cx="412653" cy="365120"/>
          </a:xfrm>
          <a:prstGeom prst="rect">
            <a:avLst/>
          </a:prstGeom>
        </p:spPr>
      </p:pic>
      <p:sp>
        <p:nvSpPr>
          <p:cNvPr id="5" name="Rectangle 4">
            <a:extLst>
              <a:ext uri="{FF2B5EF4-FFF2-40B4-BE49-F238E27FC236}">
                <a16:creationId xmlns:a16="http://schemas.microsoft.com/office/drawing/2014/main" id="{217E04B8-045F-4B10-F2E9-ADC73C9E81B3}"/>
              </a:ext>
            </a:extLst>
          </p:cNvPr>
          <p:cNvSpPr/>
          <p:nvPr/>
        </p:nvSpPr>
        <p:spPr>
          <a:xfrm>
            <a:off x="7971183" y="1808922"/>
            <a:ext cx="3535017" cy="2143953"/>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spTree>
    <p:extLst>
      <p:ext uri="{BB962C8B-B14F-4D97-AF65-F5344CB8AC3E}">
        <p14:creationId xmlns:p14="http://schemas.microsoft.com/office/powerpoint/2010/main" val="169965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B0FAC-25A3-A8A8-338C-38DFC8DD1E51}"/>
              </a:ext>
            </a:extLst>
          </p:cNvPr>
          <p:cNvSpPr>
            <a:spLocks noGrp="1"/>
          </p:cNvSpPr>
          <p:nvPr>
            <p:ph type="title"/>
          </p:nvPr>
        </p:nvSpPr>
        <p:spPr/>
        <p:txBody>
          <a:bodyPr/>
          <a:lstStyle/>
          <a:p>
            <a:r>
              <a:rPr lang="en-US"/>
              <a:t>Wave 3</a:t>
            </a:r>
          </a:p>
        </p:txBody>
      </p:sp>
    </p:spTree>
    <p:extLst>
      <p:ext uri="{BB962C8B-B14F-4D97-AF65-F5344CB8AC3E}">
        <p14:creationId xmlns:p14="http://schemas.microsoft.com/office/powerpoint/2010/main" val="1011609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5D2D7-E100-E323-37AB-210D637C7D58}"/>
              </a:ext>
            </a:extLst>
          </p:cNvPr>
          <p:cNvSpPr>
            <a:spLocks noGrp="1"/>
          </p:cNvSpPr>
          <p:nvPr>
            <p:ph type="body" sz="quarter" idx="10"/>
          </p:nvPr>
        </p:nvSpPr>
        <p:spPr>
          <a:xfrm>
            <a:off x="685800" y="1066800"/>
            <a:ext cx="10374630" cy="933450"/>
          </a:xfrm>
        </p:spPr>
        <p:txBody>
          <a:bodyPr/>
          <a:lstStyle/>
          <a:p>
            <a:r>
              <a:rPr lang="en-US"/>
              <a:t>Sequencing Treatments Among </a:t>
            </a:r>
            <a:r>
              <a:rPr lang="en-US">
                <a:latin typeface="+mn-lt"/>
                <a:ea typeface="Roboto Black" panose="02000000000000000000" pitchFamily="2" charset="0"/>
              </a:rPr>
              <a:t>Cooperative (Text Friendly) Respondents</a:t>
            </a:r>
            <a:endParaRPr lang="en-US" sz="2400">
              <a:latin typeface="+mn-lt"/>
              <a:ea typeface="Roboto Black" panose="02000000000000000000" pitchFamily="2" charset="0"/>
            </a:endParaRPr>
          </a:p>
        </p:txBody>
      </p:sp>
      <p:sp>
        <p:nvSpPr>
          <p:cNvPr id="2" name="Title 1">
            <a:extLst>
              <a:ext uri="{FF2B5EF4-FFF2-40B4-BE49-F238E27FC236}">
                <a16:creationId xmlns:a16="http://schemas.microsoft.com/office/drawing/2014/main" id="{910F67C8-C754-0471-D883-8C89A4825C86}"/>
              </a:ext>
            </a:extLst>
          </p:cNvPr>
          <p:cNvSpPr>
            <a:spLocks noGrp="1"/>
          </p:cNvSpPr>
          <p:nvPr>
            <p:ph type="title"/>
          </p:nvPr>
        </p:nvSpPr>
        <p:spPr/>
        <p:txBody>
          <a:bodyPr/>
          <a:lstStyle/>
          <a:p>
            <a:r>
              <a:rPr lang="en-US">
                <a:latin typeface="Roboto"/>
                <a:ea typeface="Roboto"/>
                <a:cs typeface="Roboto"/>
              </a:rPr>
              <a:t>FHWAR WAVE 3 : EXPERIMENTAL DESIGN COOPERATIVE RESPONDENTS</a:t>
            </a:r>
            <a:endParaRPr lang="en-US"/>
          </a:p>
        </p:txBody>
      </p:sp>
      <p:sp>
        <p:nvSpPr>
          <p:cNvPr id="28" name="TextBox 27">
            <a:extLst>
              <a:ext uri="{FF2B5EF4-FFF2-40B4-BE49-F238E27FC236}">
                <a16:creationId xmlns:a16="http://schemas.microsoft.com/office/drawing/2014/main" id="{B956534A-E8A0-B832-6007-38503B65DEB0}"/>
              </a:ext>
            </a:extLst>
          </p:cNvPr>
          <p:cNvSpPr txBox="1"/>
          <p:nvPr/>
        </p:nvSpPr>
        <p:spPr>
          <a:xfrm>
            <a:off x="1496736" y="2567033"/>
            <a:ext cx="2070085" cy="338554"/>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One Text Reminder</a:t>
            </a:r>
          </a:p>
        </p:txBody>
      </p:sp>
      <p:cxnSp>
        <p:nvCxnSpPr>
          <p:cNvPr id="52" name="Straight Arrow Connector 51">
            <a:extLst>
              <a:ext uri="{FF2B5EF4-FFF2-40B4-BE49-F238E27FC236}">
                <a16:creationId xmlns:a16="http://schemas.microsoft.com/office/drawing/2014/main" id="{7AEC1845-DF58-6442-E33F-45C7900B46F5}"/>
              </a:ext>
            </a:extLst>
          </p:cNvPr>
          <p:cNvCxnSpPr>
            <a:cxnSpLocks/>
            <a:stCxn id="70" idx="3"/>
            <a:endCxn id="69" idx="1"/>
          </p:cNvCxnSpPr>
          <p:nvPr/>
        </p:nvCxnSpPr>
        <p:spPr>
          <a:xfrm>
            <a:off x="4716402" y="2654732"/>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184D45C-8C58-E384-E2F8-DEAB60602D52}"/>
              </a:ext>
            </a:extLst>
          </p:cNvPr>
          <p:cNvCxnSpPr>
            <a:cxnSpLocks/>
            <a:stCxn id="69" idx="3"/>
            <a:endCxn id="73" idx="1"/>
          </p:cNvCxnSpPr>
          <p:nvPr/>
        </p:nvCxnSpPr>
        <p:spPr>
          <a:xfrm>
            <a:off x="5804123" y="2654732"/>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8898108-BDFF-2499-B2E4-46076B670906}"/>
              </a:ext>
            </a:extLst>
          </p:cNvPr>
          <p:cNvCxnSpPr>
            <a:cxnSpLocks/>
            <a:stCxn id="73" idx="3"/>
            <a:endCxn id="66" idx="1"/>
          </p:cNvCxnSpPr>
          <p:nvPr/>
        </p:nvCxnSpPr>
        <p:spPr>
          <a:xfrm>
            <a:off x="6891844" y="2654732"/>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18E07DB-97D1-1F50-6249-D136DF6AB1FA}"/>
              </a:ext>
            </a:extLst>
          </p:cNvPr>
          <p:cNvCxnSpPr>
            <a:cxnSpLocks/>
            <a:stCxn id="66" idx="3"/>
            <a:endCxn id="159" idx="1"/>
          </p:cNvCxnSpPr>
          <p:nvPr/>
        </p:nvCxnSpPr>
        <p:spPr>
          <a:xfrm>
            <a:off x="7979565" y="2654732"/>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6645D80B-B1A0-03AD-BD47-1FF80C3119E5}"/>
              </a:ext>
            </a:extLst>
          </p:cNvPr>
          <p:cNvCxnSpPr>
            <a:cxnSpLocks/>
            <a:stCxn id="159" idx="3"/>
            <a:endCxn id="63" idx="1"/>
          </p:cNvCxnSpPr>
          <p:nvPr/>
        </p:nvCxnSpPr>
        <p:spPr>
          <a:xfrm>
            <a:off x="9067286" y="2654732"/>
            <a:ext cx="20448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C39B8F7A-34F3-9988-B169-1C35F2102D24}"/>
              </a:ext>
            </a:extLst>
          </p:cNvPr>
          <p:cNvSpPr txBox="1"/>
          <p:nvPr/>
        </p:nvSpPr>
        <p:spPr>
          <a:xfrm>
            <a:off x="1496736" y="4023001"/>
            <a:ext cx="2070085" cy="338554"/>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Two Text Reminders </a:t>
            </a:r>
          </a:p>
        </p:txBody>
      </p:sp>
      <p:sp>
        <p:nvSpPr>
          <p:cNvPr id="215" name="TextBox 214">
            <a:extLst>
              <a:ext uri="{FF2B5EF4-FFF2-40B4-BE49-F238E27FC236}">
                <a16:creationId xmlns:a16="http://schemas.microsoft.com/office/drawing/2014/main" id="{6E5CFF30-CB09-FFC1-6477-2253BCF2CBEC}"/>
              </a:ext>
            </a:extLst>
          </p:cNvPr>
          <p:cNvSpPr txBox="1"/>
          <p:nvPr/>
        </p:nvSpPr>
        <p:spPr>
          <a:xfrm>
            <a:off x="1496736" y="5478970"/>
            <a:ext cx="2070085" cy="407348"/>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One Email Reminder</a:t>
            </a:r>
          </a:p>
        </p:txBody>
      </p:sp>
      <p:sp>
        <p:nvSpPr>
          <p:cNvPr id="70" name="Rectangle: Rounded Corners 69">
            <a:extLst>
              <a:ext uri="{FF2B5EF4-FFF2-40B4-BE49-F238E27FC236}">
                <a16:creationId xmlns:a16="http://schemas.microsoft.com/office/drawing/2014/main" id="{691193AD-F16F-FA24-2963-24CFC9B1FB02}"/>
              </a:ext>
            </a:extLst>
          </p:cNvPr>
          <p:cNvSpPr/>
          <p:nvPr/>
        </p:nvSpPr>
        <p:spPr>
          <a:xfrm>
            <a:off x="3833170" y="2019300"/>
            <a:ext cx="883232" cy="1270863"/>
          </a:xfrm>
          <a:prstGeom prst="roundRect">
            <a:avLst>
              <a:gd name="adj" fmla="val 12482"/>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71" name="Graphic 70">
            <a:extLst>
              <a:ext uri="{FF2B5EF4-FFF2-40B4-BE49-F238E27FC236}">
                <a16:creationId xmlns:a16="http://schemas.microsoft.com/office/drawing/2014/main" id="{DA6B6D75-D129-DE7B-427F-D7ACFD803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8136" y="2144898"/>
            <a:ext cx="473301" cy="473300"/>
          </a:xfrm>
          <a:prstGeom prst="rect">
            <a:avLst/>
          </a:prstGeom>
        </p:spPr>
      </p:pic>
      <p:sp>
        <p:nvSpPr>
          <p:cNvPr id="72" name="TextBox 71">
            <a:extLst>
              <a:ext uri="{FF2B5EF4-FFF2-40B4-BE49-F238E27FC236}">
                <a16:creationId xmlns:a16="http://schemas.microsoft.com/office/drawing/2014/main" id="{DD06862E-7749-BADC-4C1F-9705EB15A425}"/>
              </a:ext>
            </a:extLst>
          </p:cNvPr>
          <p:cNvSpPr txBox="1"/>
          <p:nvPr/>
        </p:nvSpPr>
        <p:spPr bwMode="auto">
          <a:xfrm>
            <a:off x="3833171" y="2750489"/>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Invitation</a:t>
            </a:r>
          </a:p>
        </p:txBody>
      </p:sp>
      <p:sp>
        <p:nvSpPr>
          <p:cNvPr id="67" name="TextBox 66">
            <a:extLst>
              <a:ext uri="{FF2B5EF4-FFF2-40B4-BE49-F238E27FC236}">
                <a16:creationId xmlns:a16="http://schemas.microsoft.com/office/drawing/2014/main" id="{9590A1AF-43E9-1E51-2573-D9A292465DB9}"/>
              </a:ext>
            </a:extLst>
          </p:cNvPr>
          <p:cNvSpPr txBox="1"/>
          <p:nvPr/>
        </p:nvSpPr>
        <p:spPr bwMode="auto">
          <a:xfrm>
            <a:off x="4984519" y="2706122"/>
            <a:ext cx="755976"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68" name="Graphic 67">
            <a:extLst>
              <a:ext uri="{FF2B5EF4-FFF2-40B4-BE49-F238E27FC236}">
                <a16:creationId xmlns:a16="http://schemas.microsoft.com/office/drawing/2014/main" id="{DB26611D-346B-2F9C-5111-0D6BAEC83F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35934" y="2154974"/>
            <a:ext cx="453147" cy="453147"/>
          </a:xfrm>
          <a:prstGeom prst="rect">
            <a:avLst/>
          </a:prstGeom>
        </p:spPr>
      </p:pic>
      <p:sp>
        <p:nvSpPr>
          <p:cNvPr id="69" name="Rectangle: Rounded Corners 68">
            <a:extLst>
              <a:ext uri="{FF2B5EF4-FFF2-40B4-BE49-F238E27FC236}">
                <a16:creationId xmlns:a16="http://schemas.microsoft.com/office/drawing/2014/main" id="{4E97B073-D8AB-B868-5AEC-43802813364B}"/>
              </a:ext>
            </a:extLst>
          </p:cNvPr>
          <p:cNvSpPr/>
          <p:nvPr/>
        </p:nvSpPr>
        <p:spPr>
          <a:xfrm>
            <a:off x="4920891" y="2019300"/>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64" name="Graphic 63">
            <a:extLst>
              <a:ext uri="{FF2B5EF4-FFF2-40B4-BE49-F238E27FC236}">
                <a16:creationId xmlns:a16="http://schemas.microsoft.com/office/drawing/2014/main" id="{D3DD3298-3651-4D74-7D2E-61B153F80A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767" y="2183366"/>
            <a:ext cx="396364" cy="396363"/>
          </a:xfrm>
          <a:prstGeom prst="rect">
            <a:avLst/>
          </a:prstGeom>
        </p:spPr>
      </p:pic>
      <p:sp>
        <p:nvSpPr>
          <p:cNvPr id="65" name="TextBox 64">
            <a:extLst>
              <a:ext uri="{FF2B5EF4-FFF2-40B4-BE49-F238E27FC236}">
                <a16:creationId xmlns:a16="http://schemas.microsoft.com/office/drawing/2014/main" id="{1170A04A-B740-5E84-4049-5125033FE76B}"/>
              </a:ext>
            </a:extLst>
          </p:cNvPr>
          <p:cNvSpPr txBox="1"/>
          <p:nvPr/>
        </p:nvSpPr>
        <p:spPr bwMode="auto">
          <a:xfrm>
            <a:off x="7158172" y="2706122"/>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66" name="Rectangle: Rounded Corners 65">
            <a:extLst>
              <a:ext uri="{FF2B5EF4-FFF2-40B4-BE49-F238E27FC236}">
                <a16:creationId xmlns:a16="http://schemas.microsoft.com/office/drawing/2014/main" id="{58479A59-F1A1-6A37-DD24-8002194CDE65}"/>
              </a:ext>
            </a:extLst>
          </p:cNvPr>
          <p:cNvSpPr/>
          <p:nvPr/>
        </p:nvSpPr>
        <p:spPr>
          <a:xfrm>
            <a:off x="7096333" y="2019300"/>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61" name="Graphic 60">
            <a:extLst>
              <a:ext uri="{FF2B5EF4-FFF2-40B4-BE49-F238E27FC236}">
                <a16:creationId xmlns:a16="http://schemas.microsoft.com/office/drawing/2014/main" id="{72297610-087C-66F2-03BC-96A0D351EF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26727" y="2194884"/>
            <a:ext cx="373327" cy="373327"/>
          </a:xfrm>
          <a:prstGeom prst="rect">
            <a:avLst/>
          </a:prstGeom>
        </p:spPr>
      </p:pic>
      <p:sp>
        <p:nvSpPr>
          <p:cNvPr id="62" name="TextBox 61">
            <a:extLst>
              <a:ext uri="{FF2B5EF4-FFF2-40B4-BE49-F238E27FC236}">
                <a16:creationId xmlns:a16="http://schemas.microsoft.com/office/drawing/2014/main" id="{F82A390D-441E-4B58-D45E-640E41D0D1F5}"/>
              </a:ext>
            </a:extLst>
          </p:cNvPr>
          <p:cNvSpPr txBox="1"/>
          <p:nvPr/>
        </p:nvSpPr>
        <p:spPr bwMode="auto">
          <a:xfrm>
            <a:off x="9344473" y="2706122"/>
            <a:ext cx="73783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63" name="Rectangle: Rounded Corners 62">
            <a:extLst>
              <a:ext uri="{FF2B5EF4-FFF2-40B4-BE49-F238E27FC236}">
                <a16:creationId xmlns:a16="http://schemas.microsoft.com/office/drawing/2014/main" id="{350B11A3-D64A-BD1B-1E87-9A067B429ECD}"/>
              </a:ext>
            </a:extLst>
          </p:cNvPr>
          <p:cNvSpPr/>
          <p:nvPr/>
        </p:nvSpPr>
        <p:spPr>
          <a:xfrm>
            <a:off x="9271774" y="2019300"/>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3" name="Rectangle: Rounded Corners 72">
            <a:extLst>
              <a:ext uri="{FF2B5EF4-FFF2-40B4-BE49-F238E27FC236}">
                <a16:creationId xmlns:a16="http://schemas.microsoft.com/office/drawing/2014/main" id="{C7887312-06ED-23E1-7217-12FDD1C4DDB4}"/>
              </a:ext>
            </a:extLst>
          </p:cNvPr>
          <p:cNvSpPr/>
          <p:nvPr/>
        </p:nvSpPr>
        <p:spPr>
          <a:xfrm>
            <a:off x="6008612" y="2019300"/>
            <a:ext cx="883232" cy="1270863"/>
          </a:xfrm>
          <a:prstGeom prst="roundRect">
            <a:avLst>
              <a:gd name="adj" fmla="val 12482"/>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75" name="Graphic 74">
            <a:extLst>
              <a:ext uri="{FF2B5EF4-FFF2-40B4-BE49-F238E27FC236}">
                <a16:creationId xmlns:a16="http://schemas.microsoft.com/office/drawing/2014/main" id="{F9772DD3-E5B4-7FCF-F2D2-9BF740D3D9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578" y="2144898"/>
            <a:ext cx="473301" cy="473300"/>
          </a:xfrm>
          <a:prstGeom prst="rect">
            <a:avLst/>
          </a:prstGeom>
        </p:spPr>
      </p:pic>
      <p:sp>
        <p:nvSpPr>
          <p:cNvPr id="76" name="TextBox 75">
            <a:extLst>
              <a:ext uri="{FF2B5EF4-FFF2-40B4-BE49-F238E27FC236}">
                <a16:creationId xmlns:a16="http://schemas.microsoft.com/office/drawing/2014/main" id="{D7957E9D-C71A-AAC2-23E9-F9A6E463175D}"/>
              </a:ext>
            </a:extLst>
          </p:cNvPr>
          <p:cNvSpPr txBox="1"/>
          <p:nvPr/>
        </p:nvSpPr>
        <p:spPr bwMode="auto">
          <a:xfrm>
            <a:off x="6008613" y="2750489"/>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pic>
        <p:nvPicPr>
          <p:cNvPr id="157" name="Graphic 156">
            <a:extLst>
              <a:ext uri="{FF2B5EF4-FFF2-40B4-BE49-F238E27FC236}">
                <a16:creationId xmlns:a16="http://schemas.microsoft.com/office/drawing/2014/main" id="{8897EA09-5690-AF03-B768-8E584A1A9B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27488" y="2183366"/>
            <a:ext cx="396364" cy="396363"/>
          </a:xfrm>
          <a:prstGeom prst="rect">
            <a:avLst/>
          </a:prstGeom>
        </p:spPr>
      </p:pic>
      <p:sp>
        <p:nvSpPr>
          <p:cNvPr id="158" name="TextBox 157">
            <a:extLst>
              <a:ext uri="{FF2B5EF4-FFF2-40B4-BE49-F238E27FC236}">
                <a16:creationId xmlns:a16="http://schemas.microsoft.com/office/drawing/2014/main" id="{76712DF9-8DD8-6E33-1715-7A244CD604D1}"/>
              </a:ext>
            </a:extLst>
          </p:cNvPr>
          <p:cNvSpPr txBox="1"/>
          <p:nvPr/>
        </p:nvSpPr>
        <p:spPr bwMode="auto">
          <a:xfrm>
            <a:off x="8245893" y="2706122"/>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159" name="Rectangle: Rounded Corners 158">
            <a:extLst>
              <a:ext uri="{FF2B5EF4-FFF2-40B4-BE49-F238E27FC236}">
                <a16:creationId xmlns:a16="http://schemas.microsoft.com/office/drawing/2014/main" id="{CDEC6766-0B76-B37D-7F48-61623F3BCAC4}"/>
              </a:ext>
            </a:extLst>
          </p:cNvPr>
          <p:cNvSpPr/>
          <p:nvPr/>
        </p:nvSpPr>
        <p:spPr>
          <a:xfrm>
            <a:off x="8184054" y="2019300"/>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6" name="Group 5">
            <a:extLst>
              <a:ext uri="{FF2B5EF4-FFF2-40B4-BE49-F238E27FC236}">
                <a16:creationId xmlns:a16="http://schemas.microsoft.com/office/drawing/2014/main" id="{0CEF2DB5-1137-3349-B827-C131D62B973E}"/>
              </a:ext>
            </a:extLst>
          </p:cNvPr>
          <p:cNvGrpSpPr/>
          <p:nvPr/>
        </p:nvGrpSpPr>
        <p:grpSpPr>
          <a:xfrm>
            <a:off x="3833170" y="3475268"/>
            <a:ext cx="6321836" cy="2726832"/>
            <a:chOff x="5088775" y="3475268"/>
            <a:chExt cx="6321836" cy="2726832"/>
          </a:xfrm>
        </p:grpSpPr>
        <p:cxnSp>
          <p:nvCxnSpPr>
            <p:cNvPr id="180" name="Straight Arrow Connector 179">
              <a:extLst>
                <a:ext uri="{FF2B5EF4-FFF2-40B4-BE49-F238E27FC236}">
                  <a16:creationId xmlns:a16="http://schemas.microsoft.com/office/drawing/2014/main" id="{3B2D595A-EA5D-5E56-171F-4ABD3101E3AE}"/>
                </a:ext>
              </a:extLst>
            </p:cNvPr>
            <p:cNvCxnSpPr>
              <a:cxnSpLocks/>
            </p:cNvCxnSpPr>
            <p:nvPr/>
          </p:nvCxnSpPr>
          <p:spPr>
            <a:xfrm>
              <a:off x="5971936" y="4110700"/>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FAC5E8C8-2035-6D82-0F4F-D27D43079202}"/>
                </a:ext>
              </a:extLst>
            </p:cNvPr>
            <p:cNvCxnSpPr>
              <a:cxnSpLocks/>
            </p:cNvCxnSpPr>
            <p:nvPr/>
          </p:nvCxnSpPr>
          <p:spPr>
            <a:xfrm>
              <a:off x="7059657" y="4110700"/>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E55503C1-CDBA-E0A8-9C23-441B97F0EAF2}"/>
                </a:ext>
              </a:extLst>
            </p:cNvPr>
            <p:cNvCxnSpPr>
              <a:cxnSpLocks/>
            </p:cNvCxnSpPr>
            <p:nvPr/>
          </p:nvCxnSpPr>
          <p:spPr>
            <a:xfrm>
              <a:off x="8147378" y="4110700"/>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8FF1DA1D-6626-E667-39B4-A4CD966E6C82}"/>
                </a:ext>
              </a:extLst>
            </p:cNvPr>
            <p:cNvCxnSpPr>
              <a:cxnSpLocks/>
            </p:cNvCxnSpPr>
            <p:nvPr/>
          </p:nvCxnSpPr>
          <p:spPr>
            <a:xfrm>
              <a:off x="9235099" y="4110700"/>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990A71C5-4315-4886-333F-6088D04B7EC0}"/>
                </a:ext>
              </a:extLst>
            </p:cNvPr>
            <p:cNvCxnSpPr>
              <a:cxnSpLocks/>
            </p:cNvCxnSpPr>
            <p:nvPr/>
          </p:nvCxnSpPr>
          <p:spPr>
            <a:xfrm>
              <a:off x="10322820" y="4110700"/>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08" name="Rectangle: Rounded Corners 207">
              <a:extLst>
                <a:ext uri="{FF2B5EF4-FFF2-40B4-BE49-F238E27FC236}">
                  <a16:creationId xmlns:a16="http://schemas.microsoft.com/office/drawing/2014/main" id="{D5A8F8B8-06F6-FF0C-A9DE-2C5CDC0A4A7B}"/>
                </a:ext>
              </a:extLst>
            </p:cNvPr>
            <p:cNvSpPr/>
            <p:nvPr/>
          </p:nvSpPr>
          <p:spPr>
            <a:xfrm>
              <a:off x="5088775" y="3475268"/>
              <a:ext cx="883232" cy="1270863"/>
            </a:xfrm>
            <a:prstGeom prst="roundRect">
              <a:avLst>
                <a:gd name="adj" fmla="val 12482"/>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09" name="Graphic 208">
              <a:extLst>
                <a:ext uri="{FF2B5EF4-FFF2-40B4-BE49-F238E27FC236}">
                  <a16:creationId xmlns:a16="http://schemas.microsoft.com/office/drawing/2014/main" id="{1F22C373-3077-7F2C-EF90-E1FD2732B6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3741" y="3600866"/>
              <a:ext cx="473301" cy="473300"/>
            </a:xfrm>
            <a:prstGeom prst="rect">
              <a:avLst/>
            </a:prstGeom>
          </p:spPr>
        </p:pic>
        <p:sp>
          <p:nvSpPr>
            <p:cNvPr id="210" name="TextBox 209">
              <a:extLst>
                <a:ext uri="{FF2B5EF4-FFF2-40B4-BE49-F238E27FC236}">
                  <a16:creationId xmlns:a16="http://schemas.microsoft.com/office/drawing/2014/main" id="{F12F00C6-8824-BCF0-6E3C-76F9907E52CE}"/>
                </a:ext>
              </a:extLst>
            </p:cNvPr>
            <p:cNvSpPr txBox="1"/>
            <p:nvPr/>
          </p:nvSpPr>
          <p:spPr bwMode="auto">
            <a:xfrm>
              <a:off x="5088776" y="4206457"/>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Invitation</a:t>
              </a:r>
            </a:p>
          </p:txBody>
        </p:sp>
        <p:sp>
          <p:nvSpPr>
            <p:cNvPr id="249" name="Rectangle: Rounded Corners 248">
              <a:extLst>
                <a:ext uri="{FF2B5EF4-FFF2-40B4-BE49-F238E27FC236}">
                  <a16:creationId xmlns:a16="http://schemas.microsoft.com/office/drawing/2014/main" id="{61ABF483-E382-F2E6-2FAD-1373ADE1A42A}"/>
                </a:ext>
              </a:extLst>
            </p:cNvPr>
            <p:cNvSpPr/>
            <p:nvPr/>
          </p:nvSpPr>
          <p:spPr>
            <a:xfrm>
              <a:off x="5088775" y="4931237"/>
              <a:ext cx="883232" cy="1270863"/>
            </a:xfrm>
            <a:prstGeom prst="roundRect">
              <a:avLst>
                <a:gd name="adj" fmla="val 12482"/>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50" name="Graphic 249">
              <a:extLst>
                <a:ext uri="{FF2B5EF4-FFF2-40B4-BE49-F238E27FC236}">
                  <a16:creationId xmlns:a16="http://schemas.microsoft.com/office/drawing/2014/main" id="{E28EF1D0-FBE6-6C45-0811-F6815D4EEE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3741" y="5056835"/>
              <a:ext cx="473301" cy="473300"/>
            </a:xfrm>
            <a:prstGeom prst="rect">
              <a:avLst/>
            </a:prstGeom>
          </p:spPr>
        </p:pic>
        <p:sp>
          <p:nvSpPr>
            <p:cNvPr id="251" name="TextBox 250">
              <a:extLst>
                <a:ext uri="{FF2B5EF4-FFF2-40B4-BE49-F238E27FC236}">
                  <a16:creationId xmlns:a16="http://schemas.microsoft.com/office/drawing/2014/main" id="{E05E3CE6-DD2D-EE3F-3662-83DDA5961C93}"/>
                </a:ext>
              </a:extLst>
            </p:cNvPr>
            <p:cNvSpPr txBox="1"/>
            <p:nvPr/>
          </p:nvSpPr>
          <p:spPr bwMode="auto">
            <a:xfrm>
              <a:off x="5088776" y="5662426"/>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Invitation</a:t>
              </a:r>
            </a:p>
          </p:txBody>
        </p:sp>
        <p:sp>
          <p:nvSpPr>
            <p:cNvPr id="205" name="TextBox 204">
              <a:extLst>
                <a:ext uri="{FF2B5EF4-FFF2-40B4-BE49-F238E27FC236}">
                  <a16:creationId xmlns:a16="http://schemas.microsoft.com/office/drawing/2014/main" id="{EE5C649D-E6E8-56D8-480C-6BDEC6800ECB}"/>
                </a:ext>
              </a:extLst>
            </p:cNvPr>
            <p:cNvSpPr txBox="1"/>
            <p:nvPr/>
          </p:nvSpPr>
          <p:spPr bwMode="auto">
            <a:xfrm>
              <a:off x="6240124" y="4162090"/>
              <a:ext cx="755976"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206" name="Graphic 205">
              <a:extLst>
                <a:ext uri="{FF2B5EF4-FFF2-40B4-BE49-F238E27FC236}">
                  <a16:creationId xmlns:a16="http://schemas.microsoft.com/office/drawing/2014/main" id="{DEA38961-AD8A-4D1F-C723-FDC49D06FA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1539" y="3610942"/>
              <a:ext cx="453147" cy="453147"/>
            </a:xfrm>
            <a:prstGeom prst="rect">
              <a:avLst/>
            </a:prstGeom>
          </p:spPr>
        </p:pic>
        <p:sp>
          <p:nvSpPr>
            <p:cNvPr id="207" name="Rectangle: Rounded Corners 206">
              <a:extLst>
                <a:ext uri="{FF2B5EF4-FFF2-40B4-BE49-F238E27FC236}">
                  <a16:creationId xmlns:a16="http://schemas.microsoft.com/office/drawing/2014/main" id="{BDE2E567-4493-952A-7F8C-3607C6AD11FB}"/>
                </a:ext>
              </a:extLst>
            </p:cNvPr>
            <p:cNvSpPr/>
            <p:nvPr/>
          </p:nvSpPr>
          <p:spPr>
            <a:xfrm>
              <a:off x="6176496" y="3475268"/>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46" name="TextBox 245">
              <a:extLst>
                <a:ext uri="{FF2B5EF4-FFF2-40B4-BE49-F238E27FC236}">
                  <a16:creationId xmlns:a16="http://schemas.microsoft.com/office/drawing/2014/main" id="{71D54ECA-4D8D-8998-D5C7-FE6C3BA569F8}"/>
                </a:ext>
              </a:extLst>
            </p:cNvPr>
            <p:cNvSpPr txBox="1"/>
            <p:nvPr/>
          </p:nvSpPr>
          <p:spPr bwMode="auto">
            <a:xfrm>
              <a:off x="6240124" y="5618059"/>
              <a:ext cx="755976"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247" name="Graphic 246">
              <a:extLst>
                <a:ext uri="{FF2B5EF4-FFF2-40B4-BE49-F238E27FC236}">
                  <a16:creationId xmlns:a16="http://schemas.microsoft.com/office/drawing/2014/main" id="{047559DB-8C51-2DCA-547F-BB74BDEB22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1539" y="5066911"/>
              <a:ext cx="453147" cy="453147"/>
            </a:xfrm>
            <a:prstGeom prst="rect">
              <a:avLst/>
            </a:prstGeom>
          </p:spPr>
        </p:pic>
        <p:sp>
          <p:nvSpPr>
            <p:cNvPr id="248" name="Rectangle: Rounded Corners 247">
              <a:extLst>
                <a:ext uri="{FF2B5EF4-FFF2-40B4-BE49-F238E27FC236}">
                  <a16:creationId xmlns:a16="http://schemas.microsoft.com/office/drawing/2014/main" id="{236FD146-33C9-E4F5-F76F-BC372C8F1EF0}"/>
                </a:ext>
              </a:extLst>
            </p:cNvPr>
            <p:cNvSpPr/>
            <p:nvPr/>
          </p:nvSpPr>
          <p:spPr>
            <a:xfrm>
              <a:off x="6176496" y="4931237"/>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02" name="Graphic 201">
              <a:extLst>
                <a:ext uri="{FF2B5EF4-FFF2-40B4-BE49-F238E27FC236}">
                  <a16:creationId xmlns:a16="http://schemas.microsoft.com/office/drawing/2014/main" id="{16CAE067-3323-EBE1-C5B9-E35C91B844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95372" y="3639334"/>
              <a:ext cx="396364" cy="396363"/>
            </a:xfrm>
            <a:prstGeom prst="rect">
              <a:avLst/>
            </a:prstGeom>
          </p:spPr>
        </p:pic>
        <p:sp>
          <p:nvSpPr>
            <p:cNvPr id="203" name="TextBox 202">
              <a:extLst>
                <a:ext uri="{FF2B5EF4-FFF2-40B4-BE49-F238E27FC236}">
                  <a16:creationId xmlns:a16="http://schemas.microsoft.com/office/drawing/2014/main" id="{55E2D407-1680-9B01-E0D5-79B3937BB58D}"/>
                </a:ext>
              </a:extLst>
            </p:cNvPr>
            <p:cNvSpPr txBox="1"/>
            <p:nvPr/>
          </p:nvSpPr>
          <p:spPr bwMode="auto">
            <a:xfrm>
              <a:off x="8413777" y="4162090"/>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204" name="Rectangle: Rounded Corners 203">
              <a:extLst>
                <a:ext uri="{FF2B5EF4-FFF2-40B4-BE49-F238E27FC236}">
                  <a16:creationId xmlns:a16="http://schemas.microsoft.com/office/drawing/2014/main" id="{DCA37024-3369-DBA1-FB23-545BDD357547}"/>
                </a:ext>
              </a:extLst>
            </p:cNvPr>
            <p:cNvSpPr/>
            <p:nvPr/>
          </p:nvSpPr>
          <p:spPr>
            <a:xfrm>
              <a:off x="8351938" y="3475268"/>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43" name="Graphic 242">
              <a:extLst>
                <a:ext uri="{FF2B5EF4-FFF2-40B4-BE49-F238E27FC236}">
                  <a16:creationId xmlns:a16="http://schemas.microsoft.com/office/drawing/2014/main" id="{FADC3962-21A9-7413-9EB5-4749FFFA9E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95372" y="5095303"/>
              <a:ext cx="396364" cy="396363"/>
            </a:xfrm>
            <a:prstGeom prst="rect">
              <a:avLst/>
            </a:prstGeom>
          </p:spPr>
        </p:pic>
        <p:sp>
          <p:nvSpPr>
            <p:cNvPr id="244" name="TextBox 243">
              <a:extLst>
                <a:ext uri="{FF2B5EF4-FFF2-40B4-BE49-F238E27FC236}">
                  <a16:creationId xmlns:a16="http://schemas.microsoft.com/office/drawing/2014/main" id="{856360AA-B433-72CA-B984-1B74F2AD76D7}"/>
                </a:ext>
              </a:extLst>
            </p:cNvPr>
            <p:cNvSpPr txBox="1"/>
            <p:nvPr/>
          </p:nvSpPr>
          <p:spPr bwMode="auto">
            <a:xfrm>
              <a:off x="8413777" y="5618059"/>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245" name="Rectangle: Rounded Corners 244">
              <a:extLst>
                <a:ext uri="{FF2B5EF4-FFF2-40B4-BE49-F238E27FC236}">
                  <a16:creationId xmlns:a16="http://schemas.microsoft.com/office/drawing/2014/main" id="{B5DACBE7-ACAF-1944-F321-90E82AD02F98}"/>
                </a:ext>
              </a:extLst>
            </p:cNvPr>
            <p:cNvSpPr/>
            <p:nvPr/>
          </p:nvSpPr>
          <p:spPr>
            <a:xfrm>
              <a:off x="8351938" y="4931237"/>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99" name="Graphic 198">
              <a:extLst>
                <a:ext uri="{FF2B5EF4-FFF2-40B4-BE49-F238E27FC236}">
                  <a16:creationId xmlns:a16="http://schemas.microsoft.com/office/drawing/2014/main" id="{DE7240F2-21A1-3F82-0502-C694957A08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82332" y="3650852"/>
              <a:ext cx="373327" cy="373327"/>
            </a:xfrm>
            <a:prstGeom prst="rect">
              <a:avLst/>
            </a:prstGeom>
          </p:spPr>
        </p:pic>
        <p:sp>
          <p:nvSpPr>
            <p:cNvPr id="200" name="TextBox 199">
              <a:extLst>
                <a:ext uri="{FF2B5EF4-FFF2-40B4-BE49-F238E27FC236}">
                  <a16:creationId xmlns:a16="http://schemas.microsoft.com/office/drawing/2014/main" id="{D2485412-8C9F-F0B1-D88C-7747468D826F}"/>
                </a:ext>
              </a:extLst>
            </p:cNvPr>
            <p:cNvSpPr txBox="1"/>
            <p:nvPr/>
          </p:nvSpPr>
          <p:spPr bwMode="auto">
            <a:xfrm>
              <a:off x="10600078" y="4162090"/>
              <a:ext cx="73783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201" name="Rectangle: Rounded Corners 200">
              <a:extLst>
                <a:ext uri="{FF2B5EF4-FFF2-40B4-BE49-F238E27FC236}">
                  <a16:creationId xmlns:a16="http://schemas.microsoft.com/office/drawing/2014/main" id="{5F62370A-131A-ACBE-EEEE-B86035AF3306}"/>
                </a:ext>
              </a:extLst>
            </p:cNvPr>
            <p:cNvSpPr/>
            <p:nvPr/>
          </p:nvSpPr>
          <p:spPr>
            <a:xfrm>
              <a:off x="10527379" y="3475268"/>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40" name="Graphic 239">
              <a:extLst>
                <a:ext uri="{FF2B5EF4-FFF2-40B4-BE49-F238E27FC236}">
                  <a16:creationId xmlns:a16="http://schemas.microsoft.com/office/drawing/2014/main" id="{1B5F55D5-ECB6-E99B-BFD9-24F65B2EA3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82332" y="5106821"/>
              <a:ext cx="373327" cy="373327"/>
            </a:xfrm>
            <a:prstGeom prst="rect">
              <a:avLst/>
            </a:prstGeom>
          </p:spPr>
        </p:pic>
        <p:sp>
          <p:nvSpPr>
            <p:cNvPr id="241" name="TextBox 240">
              <a:extLst>
                <a:ext uri="{FF2B5EF4-FFF2-40B4-BE49-F238E27FC236}">
                  <a16:creationId xmlns:a16="http://schemas.microsoft.com/office/drawing/2014/main" id="{CA100398-E6EA-6A4E-71C7-88104FC9BD4B}"/>
                </a:ext>
              </a:extLst>
            </p:cNvPr>
            <p:cNvSpPr txBox="1"/>
            <p:nvPr/>
          </p:nvSpPr>
          <p:spPr bwMode="auto">
            <a:xfrm>
              <a:off x="10600078" y="5618059"/>
              <a:ext cx="73783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242" name="Rectangle: Rounded Corners 241">
              <a:extLst>
                <a:ext uri="{FF2B5EF4-FFF2-40B4-BE49-F238E27FC236}">
                  <a16:creationId xmlns:a16="http://schemas.microsoft.com/office/drawing/2014/main" id="{2FAE7353-35C9-0E3F-8CC7-0CAC3DEEA988}"/>
                </a:ext>
              </a:extLst>
            </p:cNvPr>
            <p:cNvSpPr/>
            <p:nvPr/>
          </p:nvSpPr>
          <p:spPr>
            <a:xfrm>
              <a:off x="10527379" y="4931237"/>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221" name="Straight Arrow Connector 220">
              <a:extLst>
                <a:ext uri="{FF2B5EF4-FFF2-40B4-BE49-F238E27FC236}">
                  <a16:creationId xmlns:a16="http://schemas.microsoft.com/office/drawing/2014/main" id="{A2F4B6EB-AD34-672A-0253-64BF47352987}"/>
                </a:ext>
              </a:extLst>
            </p:cNvPr>
            <p:cNvCxnSpPr>
              <a:cxnSpLocks/>
              <a:stCxn id="249" idx="3"/>
              <a:endCxn id="248" idx="1"/>
            </p:cNvCxnSpPr>
            <p:nvPr/>
          </p:nvCxnSpPr>
          <p:spPr>
            <a:xfrm>
              <a:off x="5972007" y="5566669"/>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4EB1DCB4-1192-69AE-30F3-2D9E71A5D2CF}"/>
                </a:ext>
              </a:extLst>
            </p:cNvPr>
            <p:cNvCxnSpPr>
              <a:cxnSpLocks/>
              <a:stCxn id="248" idx="3"/>
              <a:endCxn id="252" idx="1"/>
            </p:cNvCxnSpPr>
            <p:nvPr/>
          </p:nvCxnSpPr>
          <p:spPr>
            <a:xfrm>
              <a:off x="7059728" y="5566669"/>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8F98E447-B6F4-38DB-2256-41D6F1A96E67}"/>
                </a:ext>
              </a:extLst>
            </p:cNvPr>
            <p:cNvCxnSpPr>
              <a:cxnSpLocks/>
              <a:stCxn id="252" idx="3"/>
              <a:endCxn id="245" idx="1"/>
            </p:cNvCxnSpPr>
            <p:nvPr/>
          </p:nvCxnSpPr>
          <p:spPr>
            <a:xfrm>
              <a:off x="8147449" y="5566669"/>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43CC182B-6665-CD8C-DF93-5B4F7D339800}"/>
                </a:ext>
              </a:extLst>
            </p:cNvPr>
            <p:cNvCxnSpPr>
              <a:cxnSpLocks/>
              <a:stCxn id="245" idx="3"/>
              <a:endCxn id="236" idx="1"/>
            </p:cNvCxnSpPr>
            <p:nvPr/>
          </p:nvCxnSpPr>
          <p:spPr>
            <a:xfrm>
              <a:off x="9235170" y="5566669"/>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78AC5A97-09C5-971F-0A9E-E93C1C9B4248}"/>
                </a:ext>
              </a:extLst>
            </p:cNvPr>
            <p:cNvCxnSpPr>
              <a:cxnSpLocks/>
              <a:stCxn id="236" idx="3"/>
              <a:endCxn id="242" idx="1"/>
            </p:cNvCxnSpPr>
            <p:nvPr/>
          </p:nvCxnSpPr>
          <p:spPr>
            <a:xfrm>
              <a:off x="10322891" y="5566669"/>
              <a:ext cx="20448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11" name="Rectangle: Rounded Corners 210">
              <a:extLst>
                <a:ext uri="{FF2B5EF4-FFF2-40B4-BE49-F238E27FC236}">
                  <a16:creationId xmlns:a16="http://schemas.microsoft.com/office/drawing/2014/main" id="{CE8985F3-D28C-6915-E4C2-13DB0EFC745B}"/>
                </a:ext>
              </a:extLst>
            </p:cNvPr>
            <p:cNvSpPr/>
            <p:nvPr/>
          </p:nvSpPr>
          <p:spPr>
            <a:xfrm>
              <a:off x="7264217" y="3475268"/>
              <a:ext cx="883232" cy="1270863"/>
            </a:xfrm>
            <a:prstGeom prst="roundRect">
              <a:avLst>
                <a:gd name="adj" fmla="val 12482"/>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12" name="Graphic 211">
              <a:extLst>
                <a:ext uri="{FF2B5EF4-FFF2-40B4-BE49-F238E27FC236}">
                  <a16:creationId xmlns:a16="http://schemas.microsoft.com/office/drawing/2014/main" id="{1E901AA7-02D9-EE8B-D142-17FDAC143B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9183" y="3600866"/>
              <a:ext cx="473301" cy="473300"/>
            </a:xfrm>
            <a:prstGeom prst="rect">
              <a:avLst/>
            </a:prstGeom>
          </p:spPr>
        </p:pic>
        <p:sp>
          <p:nvSpPr>
            <p:cNvPr id="213" name="TextBox 212">
              <a:extLst>
                <a:ext uri="{FF2B5EF4-FFF2-40B4-BE49-F238E27FC236}">
                  <a16:creationId xmlns:a16="http://schemas.microsoft.com/office/drawing/2014/main" id="{0B15A906-DABA-2F39-3A1B-3674F67DEC67}"/>
                </a:ext>
              </a:extLst>
            </p:cNvPr>
            <p:cNvSpPr txBox="1"/>
            <p:nvPr/>
          </p:nvSpPr>
          <p:spPr bwMode="auto">
            <a:xfrm>
              <a:off x="7264218" y="4206457"/>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sp>
          <p:nvSpPr>
            <p:cNvPr id="252" name="Rectangle: Rounded Corners 251">
              <a:extLst>
                <a:ext uri="{FF2B5EF4-FFF2-40B4-BE49-F238E27FC236}">
                  <a16:creationId xmlns:a16="http://schemas.microsoft.com/office/drawing/2014/main" id="{F6607B8B-E0C0-1ADD-023C-F8FECCB59C07}"/>
                </a:ext>
              </a:extLst>
            </p:cNvPr>
            <p:cNvSpPr/>
            <p:nvPr/>
          </p:nvSpPr>
          <p:spPr>
            <a:xfrm>
              <a:off x="7264217" y="4931237"/>
              <a:ext cx="883232" cy="1270863"/>
            </a:xfrm>
            <a:prstGeom prst="roundRect">
              <a:avLst>
                <a:gd name="adj" fmla="val 12482"/>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54" name="TextBox 253">
              <a:extLst>
                <a:ext uri="{FF2B5EF4-FFF2-40B4-BE49-F238E27FC236}">
                  <a16:creationId xmlns:a16="http://schemas.microsoft.com/office/drawing/2014/main" id="{B732784F-BF31-852D-D6BE-BC2924B9BA87}"/>
                </a:ext>
              </a:extLst>
            </p:cNvPr>
            <p:cNvSpPr txBox="1"/>
            <p:nvPr/>
          </p:nvSpPr>
          <p:spPr bwMode="auto">
            <a:xfrm>
              <a:off x="7264218" y="5662426"/>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Email</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pic>
          <p:nvPicPr>
            <p:cNvPr id="255" name="Graphic 254">
              <a:extLst>
                <a:ext uri="{FF2B5EF4-FFF2-40B4-BE49-F238E27FC236}">
                  <a16:creationId xmlns:a16="http://schemas.microsoft.com/office/drawing/2014/main" id="{1EA64BCF-FF66-3857-1443-4849EA4DA8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77233" y="5070869"/>
              <a:ext cx="457200" cy="457200"/>
            </a:xfrm>
            <a:prstGeom prst="rect">
              <a:avLst/>
            </a:prstGeom>
          </p:spPr>
        </p:pic>
        <p:sp>
          <p:nvSpPr>
            <p:cNvPr id="195" name="Rectangle: Rounded Corners 194">
              <a:extLst>
                <a:ext uri="{FF2B5EF4-FFF2-40B4-BE49-F238E27FC236}">
                  <a16:creationId xmlns:a16="http://schemas.microsoft.com/office/drawing/2014/main" id="{448F8CB5-19D3-0E4E-599A-E6ED175007BE}"/>
                </a:ext>
              </a:extLst>
            </p:cNvPr>
            <p:cNvSpPr/>
            <p:nvPr/>
          </p:nvSpPr>
          <p:spPr>
            <a:xfrm>
              <a:off x="9439659" y="3475268"/>
              <a:ext cx="883232" cy="1270863"/>
            </a:xfrm>
            <a:prstGeom prst="roundRect">
              <a:avLst>
                <a:gd name="adj" fmla="val 12482"/>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4" name="TextBox 193">
              <a:extLst>
                <a:ext uri="{FF2B5EF4-FFF2-40B4-BE49-F238E27FC236}">
                  <a16:creationId xmlns:a16="http://schemas.microsoft.com/office/drawing/2014/main" id="{DEDA665A-FAE6-0111-F475-E87F89A76B87}"/>
                </a:ext>
              </a:extLst>
            </p:cNvPr>
            <p:cNvSpPr txBox="1"/>
            <p:nvPr/>
          </p:nvSpPr>
          <p:spPr bwMode="auto">
            <a:xfrm>
              <a:off x="9501498" y="4206456"/>
              <a:ext cx="759554"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 Reminder</a:t>
              </a:r>
            </a:p>
          </p:txBody>
        </p:sp>
        <p:pic>
          <p:nvPicPr>
            <p:cNvPr id="234" name="Graphic 233">
              <a:extLst>
                <a:ext uri="{FF2B5EF4-FFF2-40B4-BE49-F238E27FC236}">
                  <a16:creationId xmlns:a16="http://schemas.microsoft.com/office/drawing/2014/main" id="{91EEBBB9-2FDD-A2B3-6272-5653C508A5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83093" y="5095303"/>
              <a:ext cx="396364" cy="396363"/>
            </a:xfrm>
            <a:prstGeom prst="rect">
              <a:avLst/>
            </a:prstGeom>
          </p:spPr>
        </p:pic>
        <p:sp>
          <p:nvSpPr>
            <p:cNvPr id="235" name="TextBox 234">
              <a:extLst>
                <a:ext uri="{FF2B5EF4-FFF2-40B4-BE49-F238E27FC236}">
                  <a16:creationId xmlns:a16="http://schemas.microsoft.com/office/drawing/2014/main" id="{23EEFF16-52F5-86FB-2243-AC2CF5DEC5A2}"/>
                </a:ext>
              </a:extLst>
            </p:cNvPr>
            <p:cNvSpPr txBox="1"/>
            <p:nvPr/>
          </p:nvSpPr>
          <p:spPr bwMode="auto">
            <a:xfrm>
              <a:off x="9501498" y="5618059"/>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236" name="Rectangle: Rounded Corners 235">
              <a:extLst>
                <a:ext uri="{FF2B5EF4-FFF2-40B4-BE49-F238E27FC236}">
                  <a16:creationId xmlns:a16="http://schemas.microsoft.com/office/drawing/2014/main" id="{F354DCFD-BC54-049E-B691-F47F44C4B008}"/>
                </a:ext>
              </a:extLst>
            </p:cNvPr>
            <p:cNvSpPr/>
            <p:nvPr/>
          </p:nvSpPr>
          <p:spPr>
            <a:xfrm>
              <a:off x="9439659" y="4931237"/>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59" name="Graphic 258">
              <a:extLst>
                <a:ext uri="{FF2B5EF4-FFF2-40B4-BE49-F238E27FC236}">
                  <a16:creationId xmlns:a16="http://schemas.microsoft.com/office/drawing/2014/main" id="{403A5E6B-9B95-2C49-293F-B567574779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4625" y="3600866"/>
              <a:ext cx="473301" cy="473300"/>
            </a:xfrm>
            <a:prstGeom prst="rect">
              <a:avLst/>
            </a:prstGeom>
          </p:spPr>
        </p:pic>
      </p:grpSp>
    </p:spTree>
    <p:extLst>
      <p:ext uri="{BB962C8B-B14F-4D97-AF65-F5344CB8AC3E}">
        <p14:creationId xmlns:p14="http://schemas.microsoft.com/office/powerpoint/2010/main" val="318753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FCFC-D0A2-6DCE-6691-5DA7D4F15DC0}"/>
              </a:ext>
            </a:extLst>
          </p:cNvPr>
          <p:cNvSpPr>
            <a:spLocks noGrp="1"/>
          </p:cNvSpPr>
          <p:nvPr>
            <p:ph type="title"/>
          </p:nvPr>
        </p:nvSpPr>
        <p:spPr/>
        <p:txBody>
          <a:bodyPr/>
          <a:lstStyle/>
          <a:p>
            <a:r>
              <a:rPr lang="en-US">
                <a:latin typeface="Roboto"/>
                <a:ea typeface="Roboto"/>
                <a:cs typeface="Roboto"/>
              </a:rPr>
              <a:t>FHWAR wave 3 : completion rates cooperative respondents</a:t>
            </a:r>
            <a:endParaRPr lang="en-US"/>
          </a:p>
        </p:txBody>
      </p:sp>
      <p:sp>
        <p:nvSpPr>
          <p:cNvPr id="3" name="Text Placeholder 2">
            <a:extLst>
              <a:ext uri="{FF2B5EF4-FFF2-40B4-BE49-F238E27FC236}">
                <a16:creationId xmlns:a16="http://schemas.microsoft.com/office/drawing/2014/main" id="{C44EF2A0-9FC4-6EDB-299A-1C7214A5D4D4}"/>
              </a:ext>
            </a:extLst>
          </p:cNvPr>
          <p:cNvSpPr>
            <a:spLocks noGrp="1"/>
          </p:cNvSpPr>
          <p:nvPr>
            <p:ph type="body" sz="quarter" idx="10"/>
          </p:nvPr>
        </p:nvSpPr>
        <p:spPr/>
        <p:txBody>
          <a:bodyPr/>
          <a:lstStyle/>
          <a:p>
            <a:r>
              <a:rPr lang="en-US">
                <a:latin typeface="Roboto Light"/>
                <a:ea typeface="Roboto Light"/>
                <a:cs typeface="Roboto Light"/>
              </a:rPr>
              <a:t>One text reminder was more effective than two text reminders.</a:t>
            </a:r>
            <a:endParaRPr lang="en-US"/>
          </a:p>
        </p:txBody>
      </p:sp>
      <p:grpSp>
        <p:nvGrpSpPr>
          <p:cNvPr id="31" name="Group 30">
            <a:extLst>
              <a:ext uri="{FF2B5EF4-FFF2-40B4-BE49-F238E27FC236}">
                <a16:creationId xmlns:a16="http://schemas.microsoft.com/office/drawing/2014/main" id="{6952FDB2-DB2F-B65B-32A3-6B1F2CF583E7}"/>
              </a:ext>
            </a:extLst>
          </p:cNvPr>
          <p:cNvGrpSpPr/>
          <p:nvPr/>
        </p:nvGrpSpPr>
        <p:grpSpPr>
          <a:xfrm>
            <a:off x="608365" y="2506921"/>
            <a:ext cx="3301024" cy="307777"/>
            <a:chOff x="1151706" y="2520173"/>
            <a:chExt cx="3301024" cy="307777"/>
          </a:xfrm>
        </p:grpSpPr>
        <p:sp>
          <p:nvSpPr>
            <p:cNvPr id="69" name="TextBox 68">
              <a:extLst>
                <a:ext uri="{FF2B5EF4-FFF2-40B4-BE49-F238E27FC236}">
                  <a16:creationId xmlns:a16="http://schemas.microsoft.com/office/drawing/2014/main" id="{D3C6E5E8-1EF7-F70D-5D11-CCC412C7B8FA}"/>
                </a:ext>
              </a:extLst>
            </p:cNvPr>
            <p:cNvSpPr txBox="1"/>
            <p:nvPr/>
          </p:nvSpPr>
          <p:spPr>
            <a:xfrm>
              <a:off x="1850140" y="2520173"/>
              <a:ext cx="2602590" cy="307777"/>
            </a:xfrm>
            <a:prstGeom prst="rect">
              <a:avLst/>
            </a:prstGeom>
            <a:noFill/>
          </p:spPr>
          <p:txBody>
            <a:bodyPr wrap="square" rtlCol="0">
              <a:spAutoFit/>
            </a:bodyPr>
            <a:lstStyle/>
            <a:p>
              <a:r>
                <a:rPr lang="en-US" sz="1400"/>
                <a:t>One Text Reminder</a:t>
              </a:r>
            </a:p>
          </p:txBody>
        </p:sp>
        <p:cxnSp>
          <p:nvCxnSpPr>
            <p:cNvPr id="70" name="Straight Connector 69">
              <a:extLst>
                <a:ext uri="{FF2B5EF4-FFF2-40B4-BE49-F238E27FC236}">
                  <a16:creationId xmlns:a16="http://schemas.microsoft.com/office/drawing/2014/main" id="{1DBBF1B4-1F63-9143-1E1B-A88437DC724F}"/>
                </a:ext>
              </a:extLst>
            </p:cNvPr>
            <p:cNvCxnSpPr>
              <a:cxnSpLocks/>
            </p:cNvCxnSpPr>
            <p:nvPr/>
          </p:nvCxnSpPr>
          <p:spPr>
            <a:xfrm>
              <a:off x="1151706" y="2675887"/>
              <a:ext cx="583503" cy="2"/>
            </a:xfrm>
            <a:prstGeom prst="line">
              <a:avLst/>
            </a:prstGeom>
            <a:ln w="38100"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grpSp>
      <p:graphicFrame>
        <p:nvGraphicFramePr>
          <p:cNvPr id="27" name="Chart 26">
            <a:extLst>
              <a:ext uri="{FF2B5EF4-FFF2-40B4-BE49-F238E27FC236}">
                <a16:creationId xmlns:a16="http://schemas.microsoft.com/office/drawing/2014/main" id="{ABF5C10E-2158-4951-8202-13F8505810B4}"/>
              </a:ext>
            </a:extLst>
          </p:cNvPr>
          <p:cNvGraphicFramePr>
            <a:graphicFrameLocks/>
          </p:cNvGraphicFramePr>
          <p:nvPr/>
        </p:nvGraphicFramePr>
        <p:xfrm>
          <a:off x="3701244" y="2027583"/>
          <a:ext cx="8490756" cy="4333460"/>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a:extLst>
              <a:ext uri="{FF2B5EF4-FFF2-40B4-BE49-F238E27FC236}">
                <a16:creationId xmlns:a16="http://schemas.microsoft.com/office/drawing/2014/main" id="{8D8F7E3A-F061-6BED-4460-187AED052222}"/>
              </a:ext>
            </a:extLst>
          </p:cNvPr>
          <p:cNvGrpSpPr/>
          <p:nvPr/>
        </p:nvGrpSpPr>
        <p:grpSpPr>
          <a:xfrm>
            <a:off x="608365" y="2966926"/>
            <a:ext cx="2549537" cy="307777"/>
            <a:chOff x="1151706" y="3069954"/>
            <a:chExt cx="2549537" cy="307777"/>
          </a:xfrm>
        </p:grpSpPr>
        <p:cxnSp>
          <p:nvCxnSpPr>
            <p:cNvPr id="68" name="Straight Connector 67">
              <a:extLst>
                <a:ext uri="{FF2B5EF4-FFF2-40B4-BE49-F238E27FC236}">
                  <a16:creationId xmlns:a16="http://schemas.microsoft.com/office/drawing/2014/main" id="{D7F16053-B2F1-4B79-F696-BD7E2E10EAFD}"/>
                </a:ext>
              </a:extLst>
            </p:cNvPr>
            <p:cNvCxnSpPr>
              <a:cxnSpLocks/>
            </p:cNvCxnSpPr>
            <p:nvPr/>
          </p:nvCxnSpPr>
          <p:spPr>
            <a:xfrm>
              <a:off x="1151706" y="3223842"/>
              <a:ext cx="583503" cy="2"/>
            </a:xfrm>
            <a:prstGeom prst="line">
              <a:avLst/>
            </a:prstGeom>
            <a:ln w="381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4D715CF-C72F-753C-AE2F-D26F28022B11}"/>
                </a:ext>
              </a:extLst>
            </p:cNvPr>
            <p:cNvSpPr txBox="1"/>
            <p:nvPr/>
          </p:nvSpPr>
          <p:spPr>
            <a:xfrm>
              <a:off x="1850140" y="3069954"/>
              <a:ext cx="1851103" cy="307777"/>
            </a:xfrm>
            <a:prstGeom prst="rect">
              <a:avLst/>
            </a:prstGeom>
            <a:noFill/>
          </p:spPr>
          <p:txBody>
            <a:bodyPr wrap="square" rtlCol="0">
              <a:spAutoFit/>
            </a:bodyPr>
            <a:lstStyle/>
            <a:p>
              <a:r>
                <a:rPr lang="en-US" sz="1400"/>
                <a:t>Two Text Reminders</a:t>
              </a:r>
            </a:p>
          </p:txBody>
        </p:sp>
      </p:grpSp>
      <p:grpSp>
        <p:nvGrpSpPr>
          <p:cNvPr id="33" name="Group 32">
            <a:extLst>
              <a:ext uri="{FF2B5EF4-FFF2-40B4-BE49-F238E27FC236}">
                <a16:creationId xmlns:a16="http://schemas.microsoft.com/office/drawing/2014/main" id="{652C3175-48E2-94E7-D2A7-39AB3188BF27}"/>
              </a:ext>
            </a:extLst>
          </p:cNvPr>
          <p:cNvGrpSpPr/>
          <p:nvPr/>
        </p:nvGrpSpPr>
        <p:grpSpPr>
          <a:xfrm>
            <a:off x="608365" y="3446595"/>
            <a:ext cx="2549537" cy="307777"/>
            <a:chOff x="1151706" y="3508147"/>
            <a:chExt cx="2549537" cy="307777"/>
          </a:xfrm>
        </p:grpSpPr>
        <p:cxnSp>
          <p:nvCxnSpPr>
            <p:cNvPr id="64" name="Straight Connector 63">
              <a:extLst>
                <a:ext uri="{FF2B5EF4-FFF2-40B4-BE49-F238E27FC236}">
                  <a16:creationId xmlns:a16="http://schemas.microsoft.com/office/drawing/2014/main" id="{5753E4F2-B6AD-1E31-FFC5-B755E147B82A}"/>
                </a:ext>
              </a:extLst>
            </p:cNvPr>
            <p:cNvCxnSpPr>
              <a:cxnSpLocks/>
            </p:cNvCxnSpPr>
            <p:nvPr/>
          </p:nvCxnSpPr>
          <p:spPr>
            <a:xfrm>
              <a:off x="1151706" y="3662036"/>
              <a:ext cx="583503" cy="2"/>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33FF10C-941B-1251-6055-C1E70B6438FF}"/>
                </a:ext>
              </a:extLst>
            </p:cNvPr>
            <p:cNvSpPr txBox="1"/>
            <p:nvPr/>
          </p:nvSpPr>
          <p:spPr>
            <a:xfrm>
              <a:off x="1850140" y="3508147"/>
              <a:ext cx="1851103" cy="307777"/>
            </a:xfrm>
            <a:prstGeom prst="rect">
              <a:avLst/>
            </a:prstGeom>
            <a:noFill/>
          </p:spPr>
          <p:txBody>
            <a:bodyPr wrap="square" rtlCol="0">
              <a:spAutoFit/>
            </a:bodyPr>
            <a:lstStyle/>
            <a:p>
              <a:r>
                <a:rPr lang="en-US" sz="1400"/>
                <a:t>One Email Reminder</a:t>
              </a:r>
            </a:p>
          </p:txBody>
        </p:sp>
      </p:grpSp>
      <p:grpSp>
        <p:nvGrpSpPr>
          <p:cNvPr id="49" name="Group 48">
            <a:extLst>
              <a:ext uri="{FF2B5EF4-FFF2-40B4-BE49-F238E27FC236}">
                <a16:creationId xmlns:a16="http://schemas.microsoft.com/office/drawing/2014/main" id="{AC4F0185-2B44-87DA-9490-8C1C7E8A6857}"/>
              </a:ext>
            </a:extLst>
          </p:cNvPr>
          <p:cNvGrpSpPr/>
          <p:nvPr/>
        </p:nvGrpSpPr>
        <p:grpSpPr>
          <a:xfrm>
            <a:off x="6345401" y="2063456"/>
            <a:ext cx="529814" cy="762338"/>
            <a:chOff x="7007107" y="2027583"/>
            <a:chExt cx="529814" cy="762338"/>
          </a:xfrm>
        </p:grpSpPr>
        <p:grpSp>
          <p:nvGrpSpPr>
            <p:cNvPr id="44" name="Group 43">
              <a:extLst>
                <a:ext uri="{FF2B5EF4-FFF2-40B4-BE49-F238E27FC236}">
                  <a16:creationId xmlns:a16="http://schemas.microsoft.com/office/drawing/2014/main" id="{9F1DE37F-47D3-79A2-11F4-922740A80512}"/>
                </a:ext>
              </a:extLst>
            </p:cNvPr>
            <p:cNvGrpSpPr/>
            <p:nvPr/>
          </p:nvGrpSpPr>
          <p:grpSpPr>
            <a:xfrm>
              <a:off x="7007107" y="2027583"/>
              <a:ext cx="529814" cy="762338"/>
              <a:chOff x="5259011" y="2178752"/>
              <a:chExt cx="529814" cy="762338"/>
            </a:xfrm>
          </p:grpSpPr>
          <p:sp>
            <p:nvSpPr>
              <p:cNvPr id="45" name="Rectangle: Rounded Corners 44">
                <a:extLst>
                  <a:ext uri="{FF2B5EF4-FFF2-40B4-BE49-F238E27FC236}">
                    <a16:creationId xmlns:a16="http://schemas.microsoft.com/office/drawing/2014/main" id="{D6F1C2E0-13DD-7BD9-144E-E035D6218E45}"/>
                  </a:ext>
                </a:extLst>
              </p:cNvPr>
              <p:cNvSpPr/>
              <p:nvPr/>
            </p:nvSpPr>
            <p:spPr>
              <a:xfrm>
                <a:off x="5259011" y="2178752"/>
                <a:ext cx="529814" cy="762338"/>
              </a:xfrm>
              <a:prstGeom prst="roundRect">
                <a:avLst>
                  <a:gd name="adj" fmla="val 12482"/>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00"/>
              </a:p>
            </p:txBody>
          </p:sp>
          <p:sp>
            <p:nvSpPr>
              <p:cNvPr id="47" name="TextBox 46">
                <a:extLst>
                  <a:ext uri="{FF2B5EF4-FFF2-40B4-BE49-F238E27FC236}">
                    <a16:creationId xmlns:a16="http://schemas.microsoft.com/office/drawing/2014/main" id="{5BE865E7-DF1B-F190-880D-4B52DEB63674}"/>
                  </a:ext>
                </a:extLst>
              </p:cNvPr>
              <p:cNvSpPr txBox="1"/>
              <p:nvPr/>
            </p:nvSpPr>
            <p:spPr bwMode="auto">
              <a:xfrm>
                <a:off x="5259011" y="2595794"/>
                <a:ext cx="529813"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Aft>
                    <a:spcPts val="300"/>
                  </a:spcAft>
                  <a:buFontTx/>
                  <a:buNone/>
                </a:pPr>
                <a:r>
                  <a:rPr lang="en-US" sz="800">
                    <a:solidFill>
                      <a:schemeClr val="bg1"/>
                    </a:solidFill>
                    <a:ea typeface="Roboto" panose="02000000000000000000" pitchFamily="2" charset="0"/>
                    <a:cs typeface="Roboto" panose="02000000000000000000" pitchFamily="2" charset="0"/>
                  </a:rPr>
                  <a:t>Email Reminder</a:t>
                </a:r>
              </a:p>
            </p:txBody>
          </p:sp>
        </p:grpSp>
        <p:pic>
          <p:nvPicPr>
            <p:cNvPr id="48" name="Graphic 47">
              <a:extLst>
                <a:ext uri="{FF2B5EF4-FFF2-40B4-BE49-F238E27FC236}">
                  <a16:creationId xmlns:a16="http://schemas.microsoft.com/office/drawing/2014/main" id="{5ECFB6B4-FF46-0F04-E867-7EAC05BD32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3696" y="2082794"/>
              <a:ext cx="348579" cy="348579"/>
            </a:xfrm>
            <a:prstGeom prst="rect">
              <a:avLst/>
            </a:prstGeom>
          </p:spPr>
        </p:pic>
      </p:grpSp>
      <p:grpSp>
        <p:nvGrpSpPr>
          <p:cNvPr id="53" name="Group 52">
            <a:extLst>
              <a:ext uri="{FF2B5EF4-FFF2-40B4-BE49-F238E27FC236}">
                <a16:creationId xmlns:a16="http://schemas.microsoft.com/office/drawing/2014/main" id="{CB64D1F6-0DC1-4D27-B581-CF3E0A56DF62}"/>
              </a:ext>
            </a:extLst>
          </p:cNvPr>
          <p:cNvGrpSpPr/>
          <p:nvPr/>
        </p:nvGrpSpPr>
        <p:grpSpPr>
          <a:xfrm>
            <a:off x="4407946" y="2063456"/>
            <a:ext cx="529814" cy="762338"/>
            <a:chOff x="4239169" y="2127952"/>
            <a:chExt cx="529814" cy="762338"/>
          </a:xfrm>
        </p:grpSpPr>
        <p:sp>
          <p:nvSpPr>
            <p:cNvPr id="50" name="Rectangle: Rounded Corners 49">
              <a:extLst>
                <a:ext uri="{FF2B5EF4-FFF2-40B4-BE49-F238E27FC236}">
                  <a16:creationId xmlns:a16="http://schemas.microsoft.com/office/drawing/2014/main" id="{5EE4D31E-6B2D-17C5-471E-3C245CB568B9}"/>
                </a:ext>
              </a:extLst>
            </p:cNvPr>
            <p:cNvSpPr/>
            <p:nvPr/>
          </p:nvSpPr>
          <p:spPr>
            <a:xfrm>
              <a:off x="4239169" y="2127952"/>
              <a:ext cx="529814" cy="762338"/>
            </a:xfrm>
            <a:prstGeom prst="roundRect">
              <a:avLst>
                <a:gd name="adj" fmla="val 12482"/>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1" name="Graphic 50">
              <a:extLst>
                <a:ext uri="{FF2B5EF4-FFF2-40B4-BE49-F238E27FC236}">
                  <a16:creationId xmlns:a16="http://schemas.microsoft.com/office/drawing/2014/main" id="{6F908BC7-DD90-C9B1-AA9F-AA2189C261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62119" y="2203293"/>
              <a:ext cx="283913" cy="283913"/>
            </a:xfrm>
            <a:prstGeom prst="rect">
              <a:avLst/>
            </a:prstGeom>
          </p:spPr>
        </p:pic>
        <p:sp>
          <p:nvSpPr>
            <p:cNvPr id="52" name="TextBox 51">
              <a:extLst>
                <a:ext uri="{FF2B5EF4-FFF2-40B4-BE49-F238E27FC236}">
                  <a16:creationId xmlns:a16="http://schemas.microsoft.com/office/drawing/2014/main" id="{8C08BD39-2481-D168-98B2-B8EA207D26ED}"/>
                </a:ext>
              </a:extLst>
            </p:cNvPr>
            <p:cNvSpPr txBox="1"/>
            <p:nvPr/>
          </p:nvSpPr>
          <p:spPr bwMode="auto">
            <a:xfrm>
              <a:off x="4239169" y="2544994"/>
              <a:ext cx="529813"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800">
                  <a:solidFill>
                    <a:schemeClr val="bg1"/>
                  </a:solidFill>
                  <a:ea typeface="Roboto" panose="02000000000000000000" pitchFamily="2" charset="0"/>
                  <a:cs typeface="Roboto" panose="02000000000000000000" pitchFamily="2" charset="0"/>
                </a:rPr>
                <a:t>Text </a:t>
              </a:r>
              <a:br>
                <a:rPr lang="en-US" sz="800">
                  <a:solidFill>
                    <a:schemeClr val="bg1"/>
                  </a:solidFill>
                  <a:ea typeface="Roboto" panose="02000000000000000000" pitchFamily="2" charset="0"/>
                  <a:cs typeface="Roboto" panose="02000000000000000000" pitchFamily="2" charset="0"/>
                </a:rPr>
              </a:br>
              <a:r>
                <a:rPr lang="en-US" sz="800">
                  <a:solidFill>
                    <a:schemeClr val="bg1"/>
                  </a:solidFill>
                  <a:ea typeface="Roboto" panose="02000000000000000000" pitchFamily="2" charset="0"/>
                  <a:cs typeface="Roboto" panose="02000000000000000000" pitchFamily="2" charset="0"/>
                </a:rPr>
                <a:t>Invitation</a:t>
              </a:r>
            </a:p>
          </p:txBody>
        </p:sp>
      </p:grpSp>
      <p:cxnSp>
        <p:nvCxnSpPr>
          <p:cNvPr id="5" name="Straight Connector 4">
            <a:extLst>
              <a:ext uri="{FF2B5EF4-FFF2-40B4-BE49-F238E27FC236}">
                <a16:creationId xmlns:a16="http://schemas.microsoft.com/office/drawing/2014/main" id="{94167C07-1058-A9B9-E197-7BCBF57BBB74}"/>
              </a:ext>
            </a:extLst>
          </p:cNvPr>
          <p:cNvCxnSpPr/>
          <p:nvPr/>
        </p:nvCxnSpPr>
        <p:spPr>
          <a:xfrm>
            <a:off x="5589564" y="3120814"/>
            <a:ext cx="2498" cy="2534370"/>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D188E5B-75CA-2321-ADBC-071EFF6C8ED0}"/>
              </a:ext>
            </a:extLst>
          </p:cNvPr>
          <p:cNvCxnSpPr/>
          <p:nvPr/>
        </p:nvCxnSpPr>
        <p:spPr>
          <a:xfrm>
            <a:off x="6875214" y="3143761"/>
            <a:ext cx="2498" cy="2534370"/>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5695E2D-A268-9B1C-B182-6F7ADB9A91B0}"/>
              </a:ext>
            </a:extLst>
          </p:cNvPr>
          <p:cNvCxnSpPr/>
          <p:nvPr/>
        </p:nvCxnSpPr>
        <p:spPr>
          <a:xfrm>
            <a:off x="8173176" y="3120814"/>
            <a:ext cx="2498" cy="2534370"/>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CD8159-A997-8F89-F57E-061D4D8883AE}"/>
              </a:ext>
            </a:extLst>
          </p:cNvPr>
          <p:cNvCxnSpPr/>
          <p:nvPr/>
        </p:nvCxnSpPr>
        <p:spPr>
          <a:xfrm>
            <a:off x="9468640" y="3143761"/>
            <a:ext cx="2498" cy="2534370"/>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68F909-5C3F-B679-BF17-6916107C6BA3}"/>
              </a:ext>
            </a:extLst>
          </p:cNvPr>
          <p:cNvSpPr txBox="1"/>
          <p:nvPr/>
        </p:nvSpPr>
        <p:spPr>
          <a:xfrm>
            <a:off x="1327289" y="3847189"/>
            <a:ext cx="1990342" cy="307777"/>
          </a:xfrm>
          <a:prstGeom prst="rect">
            <a:avLst/>
          </a:prstGeom>
          <a:noFill/>
        </p:spPr>
        <p:txBody>
          <a:bodyPr wrap="square" rtlCol="0">
            <a:spAutoFit/>
          </a:bodyPr>
          <a:lstStyle/>
          <a:p>
            <a:r>
              <a:rPr lang="en-US" sz="1400">
                <a:latin typeface="Segoe UI" panose="020B0502040204020203" pitchFamily="34" charset="0"/>
              </a:rPr>
              <a:t>M</a:t>
            </a:r>
            <a:r>
              <a:rPr lang="en-US" sz="1400">
                <a:effectLst/>
                <a:latin typeface="Segoe UI" panose="020B0502040204020203" pitchFamily="34" charset="0"/>
              </a:rPr>
              <a:t>ail contact attempt</a:t>
            </a:r>
            <a:endParaRPr lang="en-US" sz="1600">
              <a:effectLst/>
              <a:latin typeface="Arial" panose="020B0604020202020204" pitchFamily="34" charset="0"/>
            </a:endParaRPr>
          </a:p>
        </p:txBody>
      </p:sp>
      <p:cxnSp>
        <p:nvCxnSpPr>
          <p:cNvPr id="10" name="Straight Connector 9">
            <a:extLst>
              <a:ext uri="{FF2B5EF4-FFF2-40B4-BE49-F238E27FC236}">
                <a16:creationId xmlns:a16="http://schemas.microsoft.com/office/drawing/2014/main" id="{DE329836-307A-5D1D-6B6A-22E70BECBBE6}"/>
              </a:ext>
            </a:extLst>
          </p:cNvPr>
          <p:cNvCxnSpPr>
            <a:cxnSpLocks/>
          </p:cNvCxnSpPr>
          <p:nvPr/>
        </p:nvCxnSpPr>
        <p:spPr>
          <a:xfrm>
            <a:off x="627185" y="3970299"/>
            <a:ext cx="583503" cy="1"/>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30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5D2D7-E100-E323-37AB-210D637C7D58}"/>
              </a:ext>
            </a:extLst>
          </p:cNvPr>
          <p:cNvSpPr>
            <a:spLocks noGrp="1"/>
          </p:cNvSpPr>
          <p:nvPr>
            <p:ph type="body" sz="quarter" idx="10"/>
          </p:nvPr>
        </p:nvSpPr>
        <p:spPr/>
        <p:txBody>
          <a:bodyPr/>
          <a:lstStyle/>
          <a:p>
            <a:r>
              <a:rPr lang="en-US"/>
              <a:t>Sequencing Treatments Among </a:t>
            </a:r>
            <a:r>
              <a:rPr lang="en-US">
                <a:latin typeface="+mn-lt"/>
                <a:ea typeface="Roboto Black" panose="02000000000000000000" pitchFamily="2" charset="0"/>
              </a:rPr>
              <a:t>Other Respondents</a:t>
            </a:r>
            <a:endParaRPr lang="en-US" sz="2400">
              <a:latin typeface="+mn-lt"/>
              <a:ea typeface="Roboto Black" panose="02000000000000000000" pitchFamily="2" charset="0"/>
            </a:endParaRPr>
          </a:p>
        </p:txBody>
      </p:sp>
      <p:sp>
        <p:nvSpPr>
          <p:cNvPr id="2" name="Title 1">
            <a:extLst>
              <a:ext uri="{FF2B5EF4-FFF2-40B4-BE49-F238E27FC236}">
                <a16:creationId xmlns:a16="http://schemas.microsoft.com/office/drawing/2014/main" id="{910F67C8-C754-0471-D883-8C89A4825C86}"/>
              </a:ext>
            </a:extLst>
          </p:cNvPr>
          <p:cNvSpPr>
            <a:spLocks noGrp="1"/>
          </p:cNvSpPr>
          <p:nvPr>
            <p:ph type="title"/>
          </p:nvPr>
        </p:nvSpPr>
        <p:spPr/>
        <p:txBody>
          <a:bodyPr/>
          <a:lstStyle/>
          <a:p>
            <a:r>
              <a:rPr lang="en-US">
                <a:latin typeface="Roboto"/>
                <a:ea typeface="Roboto"/>
                <a:cs typeface="Roboto"/>
              </a:rPr>
              <a:t>FHWAR WAVE 3 : EXPERIMENTAL DESIGN OTHER RESPONDENTS</a:t>
            </a:r>
            <a:endParaRPr lang="en-US"/>
          </a:p>
        </p:txBody>
      </p:sp>
      <p:sp>
        <p:nvSpPr>
          <p:cNvPr id="44" name="TextBox 43">
            <a:extLst>
              <a:ext uri="{FF2B5EF4-FFF2-40B4-BE49-F238E27FC236}">
                <a16:creationId xmlns:a16="http://schemas.microsoft.com/office/drawing/2014/main" id="{377B0E5B-D4BE-4BB1-86E1-AAE55D512DF0}"/>
              </a:ext>
            </a:extLst>
          </p:cNvPr>
          <p:cNvSpPr txBox="1"/>
          <p:nvPr/>
        </p:nvSpPr>
        <p:spPr>
          <a:xfrm>
            <a:off x="-688786" y="2866046"/>
            <a:ext cx="4546655" cy="338554"/>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Email Invite and Email Reminder</a:t>
            </a:r>
          </a:p>
        </p:txBody>
      </p:sp>
      <p:cxnSp>
        <p:nvCxnSpPr>
          <p:cNvPr id="46" name="Straight Arrow Connector 45">
            <a:extLst>
              <a:ext uri="{FF2B5EF4-FFF2-40B4-BE49-F238E27FC236}">
                <a16:creationId xmlns:a16="http://schemas.microsoft.com/office/drawing/2014/main" id="{78BC8F63-A601-6605-7CED-2F35A3CD5726}"/>
              </a:ext>
            </a:extLst>
          </p:cNvPr>
          <p:cNvCxnSpPr>
            <a:cxnSpLocks/>
          </p:cNvCxnSpPr>
          <p:nvPr/>
        </p:nvCxnSpPr>
        <p:spPr>
          <a:xfrm>
            <a:off x="5007450" y="2953745"/>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4BC2923-E33F-BF02-31E6-505DD98030BF}"/>
              </a:ext>
            </a:extLst>
          </p:cNvPr>
          <p:cNvCxnSpPr>
            <a:cxnSpLocks/>
          </p:cNvCxnSpPr>
          <p:nvPr/>
        </p:nvCxnSpPr>
        <p:spPr>
          <a:xfrm>
            <a:off x="6095171" y="2953745"/>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CC5CEBC-A1CD-CC54-BD02-B1EC90378CDF}"/>
              </a:ext>
            </a:extLst>
          </p:cNvPr>
          <p:cNvCxnSpPr>
            <a:cxnSpLocks/>
          </p:cNvCxnSpPr>
          <p:nvPr/>
        </p:nvCxnSpPr>
        <p:spPr>
          <a:xfrm>
            <a:off x="7182892" y="2953745"/>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AB5159B-34E7-A594-B852-B3273E3A98D2}"/>
              </a:ext>
            </a:extLst>
          </p:cNvPr>
          <p:cNvCxnSpPr>
            <a:cxnSpLocks/>
          </p:cNvCxnSpPr>
          <p:nvPr/>
        </p:nvCxnSpPr>
        <p:spPr>
          <a:xfrm>
            <a:off x="8270613" y="2953745"/>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6D8671C-DBD6-291A-2BB0-CE8A347A697B}"/>
              </a:ext>
            </a:extLst>
          </p:cNvPr>
          <p:cNvCxnSpPr>
            <a:cxnSpLocks/>
          </p:cNvCxnSpPr>
          <p:nvPr/>
        </p:nvCxnSpPr>
        <p:spPr>
          <a:xfrm>
            <a:off x="9358334" y="2953745"/>
            <a:ext cx="20448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239A0D9-F953-7365-5047-FA73D8D0DE5F}"/>
              </a:ext>
            </a:extLst>
          </p:cNvPr>
          <p:cNvSpPr txBox="1"/>
          <p:nvPr/>
        </p:nvSpPr>
        <p:spPr>
          <a:xfrm>
            <a:off x="-688786" y="4322014"/>
            <a:ext cx="4546655" cy="338554"/>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Email Invite and Text Reminder</a:t>
            </a:r>
          </a:p>
        </p:txBody>
      </p:sp>
      <p:cxnSp>
        <p:nvCxnSpPr>
          <p:cNvPr id="53" name="Straight Arrow Connector 52">
            <a:extLst>
              <a:ext uri="{FF2B5EF4-FFF2-40B4-BE49-F238E27FC236}">
                <a16:creationId xmlns:a16="http://schemas.microsoft.com/office/drawing/2014/main" id="{A08D2089-5806-88B0-829C-723CD3407C43}"/>
              </a:ext>
            </a:extLst>
          </p:cNvPr>
          <p:cNvCxnSpPr>
            <a:cxnSpLocks/>
          </p:cNvCxnSpPr>
          <p:nvPr/>
        </p:nvCxnSpPr>
        <p:spPr>
          <a:xfrm>
            <a:off x="5007379" y="4409713"/>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5D2CCFE-14DE-C521-F014-1D4F959A0F56}"/>
              </a:ext>
            </a:extLst>
          </p:cNvPr>
          <p:cNvCxnSpPr>
            <a:cxnSpLocks/>
          </p:cNvCxnSpPr>
          <p:nvPr/>
        </p:nvCxnSpPr>
        <p:spPr>
          <a:xfrm>
            <a:off x="6095100" y="4409713"/>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94CFE02-C49E-F39F-02E5-B76DBFC429ED}"/>
              </a:ext>
            </a:extLst>
          </p:cNvPr>
          <p:cNvCxnSpPr>
            <a:cxnSpLocks/>
          </p:cNvCxnSpPr>
          <p:nvPr/>
        </p:nvCxnSpPr>
        <p:spPr>
          <a:xfrm>
            <a:off x="7182821" y="4409713"/>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03DA6F7-956B-5F8B-72F7-20B5CB5AC183}"/>
              </a:ext>
            </a:extLst>
          </p:cNvPr>
          <p:cNvCxnSpPr>
            <a:cxnSpLocks/>
          </p:cNvCxnSpPr>
          <p:nvPr/>
        </p:nvCxnSpPr>
        <p:spPr>
          <a:xfrm>
            <a:off x="8270542" y="4409713"/>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93CD321-4683-E8E2-1F96-9EA6B8640583}"/>
              </a:ext>
            </a:extLst>
          </p:cNvPr>
          <p:cNvCxnSpPr>
            <a:cxnSpLocks/>
          </p:cNvCxnSpPr>
          <p:nvPr/>
        </p:nvCxnSpPr>
        <p:spPr>
          <a:xfrm>
            <a:off x="9358263" y="4409713"/>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465CC26B-EE1A-7007-7F9E-C200C4E76E48}"/>
              </a:ext>
            </a:extLst>
          </p:cNvPr>
          <p:cNvSpPr/>
          <p:nvPr/>
        </p:nvSpPr>
        <p:spPr>
          <a:xfrm>
            <a:off x="4124218" y="2318313"/>
            <a:ext cx="883232" cy="1270863"/>
          </a:xfrm>
          <a:prstGeom prst="roundRect">
            <a:avLst>
              <a:gd name="adj" fmla="val 12482"/>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1" name="TextBox 60">
            <a:extLst>
              <a:ext uri="{FF2B5EF4-FFF2-40B4-BE49-F238E27FC236}">
                <a16:creationId xmlns:a16="http://schemas.microsoft.com/office/drawing/2014/main" id="{DFE34479-2222-55D2-D817-B9ED8BDD589B}"/>
              </a:ext>
            </a:extLst>
          </p:cNvPr>
          <p:cNvSpPr txBox="1"/>
          <p:nvPr/>
        </p:nvSpPr>
        <p:spPr bwMode="auto">
          <a:xfrm>
            <a:off x="4124219" y="3049502"/>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Email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Invitation</a:t>
            </a:r>
          </a:p>
        </p:txBody>
      </p:sp>
      <p:sp>
        <p:nvSpPr>
          <p:cNvPr id="62" name="Rectangle: Rounded Corners 61">
            <a:extLst>
              <a:ext uri="{FF2B5EF4-FFF2-40B4-BE49-F238E27FC236}">
                <a16:creationId xmlns:a16="http://schemas.microsoft.com/office/drawing/2014/main" id="{9864FF36-C9DD-F27C-507F-B21A5D3CB6EF}"/>
              </a:ext>
            </a:extLst>
          </p:cNvPr>
          <p:cNvSpPr/>
          <p:nvPr/>
        </p:nvSpPr>
        <p:spPr>
          <a:xfrm>
            <a:off x="4124218" y="3774281"/>
            <a:ext cx="883232" cy="1270863"/>
          </a:xfrm>
          <a:prstGeom prst="roundRect">
            <a:avLst>
              <a:gd name="adj" fmla="val 12482"/>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4" name="TextBox 63">
            <a:extLst>
              <a:ext uri="{FF2B5EF4-FFF2-40B4-BE49-F238E27FC236}">
                <a16:creationId xmlns:a16="http://schemas.microsoft.com/office/drawing/2014/main" id="{52B13706-E237-F1EB-B959-80E1AC219720}"/>
              </a:ext>
            </a:extLst>
          </p:cNvPr>
          <p:cNvSpPr txBox="1"/>
          <p:nvPr/>
        </p:nvSpPr>
        <p:spPr bwMode="auto">
          <a:xfrm>
            <a:off x="4124219" y="4505470"/>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Email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Invitation</a:t>
            </a:r>
          </a:p>
        </p:txBody>
      </p:sp>
      <p:sp>
        <p:nvSpPr>
          <p:cNvPr id="68" name="TextBox 67">
            <a:extLst>
              <a:ext uri="{FF2B5EF4-FFF2-40B4-BE49-F238E27FC236}">
                <a16:creationId xmlns:a16="http://schemas.microsoft.com/office/drawing/2014/main" id="{4B7B3F8C-6C38-32C2-E055-85444C29655B}"/>
              </a:ext>
            </a:extLst>
          </p:cNvPr>
          <p:cNvSpPr txBox="1"/>
          <p:nvPr/>
        </p:nvSpPr>
        <p:spPr bwMode="auto">
          <a:xfrm>
            <a:off x="5275567" y="3005135"/>
            <a:ext cx="755976"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69" name="Graphic 68">
            <a:extLst>
              <a:ext uri="{FF2B5EF4-FFF2-40B4-BE49-F238E27FC236}">
                <a16:creationId xmlns:a16="http://schemas.microsoft.com/office/drawing/2014/main" id="{B1E78A5E-DD86-DB3C-6267-4CEF8AA6A1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6982" y="2453987"/>
            <a:ext cx="453147" cy="453147"/>
          </a:xfrm>
          <a:prstGeom prst="rect">
            <a:avLst/>
          </a:prstGeom>
        </p:spPr>
      </p:pic>
      <p:sp>
        <p:nvSpPr>
          <p:cNvPr id="70" name="Rectangle: Rounded Corners 69">
            <a:extLst>
              <a:ext uri="{FF2B5EF4-FFF2-40B4-BE49-F238E27FC236}">
                <a16:creationId xmlns:a16="http://schemas.microsoft.com/office/drawing/2014/main" id="{1B0D42E6-F309-4554-2A12-B246496DDEAE}"/>
              </a:ext>
            </a:extLst>
          </p:cNvPr>
          <p:cNvSpPr/>
          <p:nvPr/>
        </p:nvSpPr>
        <p:spPr>
          <a:xfrm>
            <a:off x="5211939" y="2318313"/>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1" name="TextBox 70">
            <a:extLst>
              <a:ext uri="{FF2B5EF4-FFF2-40B4-BE49-F238E27FC236}">
                <a16:creationId xmlns:a16="http://schemas.microsoft.com/office/drawing/2014/main" id="{87E37CD1-C87B-0B28-9EF2-DAA9ACE4354C}"/>
              </a:ext>
            </a:extLst>
          </p:cNvPr>
          <p:cNvSpPr txBox="1"/>
          <p:nvPr/>
        </p:nvSpPr>
        <p:spPr bwMode="auto">
          <a:xfrm>
            <a:off x="5275567" y="4461103"/>
            <a:ext cx="755976"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72" name="Graphic 71">
            <a:extLst>
              <a:ext uri="{FF2B5EF4-FFF2-40B4-BE49-F238E27FC236}">
                <a16:creationId xmlns:a16="http://schemas.microsoft.com/office/drawing/2014/main" id="{5DC79E1B-78B8-ABED-253D-8CB2C29FBF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6982" y="3909955"/>
            <a:ext cx="453147" cy="453147"/>
          </a:xfrm>
          <a:prstGeom prst="rect">
            <a:avLst/>
          </a:prstGeom>
        </p:spPr>
      </p:pic>
      <p:sp>
        <p:nvSpPr>
          <p:cNvPr id="73" name="Rectangle: Rounded Corners 72">
            <a:extLst>
              <a:ext uri="{FF2B5EF4-FFF2-40B4-BE49-F238E27FC236}">
                <a16:creationId xmlns:a16="http://schemas.microsoft.com/office/drawing/2014/main" id="{A3E9F214-580C-A476-9572-DE8C0097D9CE}"/>
              </a:ext>
            </a:extLst>
          </p:cNvPr>
          <p:cNvSpPr/>
          <p:nvPr/>
        </p:nvSpPr>
        <p:spPr>
          <a:xfrm>
            <a:off x="5211939" y="3774281"/>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78" name="Graphic 77">
            <a:extLst>
              <a:ext uri="{FF2B5EF4-FFF2-40B4-BE49-F238E27FC236}">
                <a16:creationId xmlns:a16="http://schemas.microsoft.com/office/drawing/2014/main" id="{88A323FF-A946-CB0E-A157-11216F3C5A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0815" y="2482379"/>
            <a:ext cx="396364" cy="396363"/>
          </a:xfrm>
          <a:prstGeom prst="rect">
            <a:avLst/>
          </a:prstGeom>
        </p:spPr>
      </p:pic>
      <p:sp>
        <p:nvSpPr>
          <p:cNvPr id="79" name="TextBox 78">
            <a:extLst>
              <a:ext uri="{FF2B5EF4-FFF2-40B4-BE49-F238E27FC236}">
                <a16:creationId xmlns:a16="http://schemas.microsoft.com/office/drawing/2014/main" id="{14F047F5-26B2-EB3A-DAAE-64B3F09FED78}"/>
              </a:ext>
            </a:extLst>
          </p:cNvPr>
          <p:cNvSpPr txBox="1"/>
          <p:nvPr/>
        </p:nvSpPr>
        <p:spPr bwMode="auto">
          <a:xfrm>
            <a:off x="7449220" y="3005135"/>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80" name="Rectangle: Rounded Corners 79">
            <a:extLst>
              <a:ext uri="{FF2B5EF4-FFF2-40B4-BE49-F238E27FC236}">
                <a16:creationId xmlns:a16="http://schemas.microsoft.com/office/drawing/2014/main" id="{C00E2646-4DF4-D19D-89D3-BE91548020A5}"/>
              </a:ext>
            </a:extLst>
          </p:cNvPr>
          <p:cNvSpPr/>
          <p:nvPr/>
        </p:nvSpPr>
        <p:spPr>
          <a:xfrm>
            <a:off x="7387381" y="2318313"/>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85" name="Graphic 84">
            <a:extLst>
              <a:ext uri="{FF2B5EF4-FFF2-40B4-BE49-F238E27FC236}">
                <a16:creationId xmlns:a16="http://schemas.microsoft.com/office/drawing/2014/main" id="{09DAE3C0-A6A3-1834-B185-EE0C875D22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0815" y="3938347"/>
            <a:ext cx="396364" cy="396363"/>
          </a:xfrm>
          <a:prstGeom prst="rect">
            <a:avLst/>
          </a:prstGeom>
        </p:spPr>
      </p:pic>
      <p:sp>
        <p:nvSpPr>
          <p:cNvPr id="86" name="TextBox 85">
            <a:extLst>
              <a:ext uri="{FF2B5EF4-FFF2-40B4-BE49-F238E27FC236}">
                <a16:creationId xmlns:a16="http://schemas.microsoft.com/office/drawing/2014/main" id="{BC3D3580-A3B1-E4CF-57C7-0C135461A759}"/>
              </a:ext>
            </a:extLst>
          </p:cNvPr>
          <p:cNvSpPr txBox="1"/>
          <p:nvPr/>
        </p:nvSpPr>
        <p:spPr bwMode="auto">
          <a:xfrm>
            <a:off x="7449220" y="4461103"/>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88" name="Rectangle: Rounded Corners 87">
            <a:extLst>
              <a:ext uri="{FF2B5EF4-FFF2-40B4-BE49-F238E27FC236}">
                <a16:creationId xmlns:a16="http://schemas.microsoft.com/office/drawing/2014/main" id="{DBCD27F6-0DB0-3CE1-81AA-BDD2331E6418}"/>
              </a:ext>
            </a:extLst>
          </p:cNvPr>
          <p:cNvSpPr/>
          <p:nvPr/>
        </p:nvSpPr>
        <p:spPr>
          <a:xfrm>
            <a:off x="7387381" y="3774281"/>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94" name="Graphic 93">
            <a:extLst>
              <a:ext uri="{FF2B5EF4-FFF2-40B4-BE49-F238E27FC236}">
                <a16:creationId xmlns:a16="http://schemas.microsoft.com/office/drawing/2014/main" id="{0C4A4405-485E-68C5-B0E6-2FD3FDB263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17775" y="2493897"/>
            <a:ext cx="373327" cy="373327"/>
          </a:xfrm>
          <a:prstGeom prst="rect">
            <a:avLst/>
          </a:prstGeom>
        </p:spPr>
      </p:pic>
      <p:sp>
        <p:nvSpPr>
          <p:cNvPr id="95" name="TextBox 94">
            <a:extLst>
              <a:ext uri="{FF2B5EF4-FFF2-40B4-BE49-F238E27FC236}">
                <a16:creationId xmlns:a16="http://schemas.microsoft.com/office/drawing/2014/main" id="{AD2C619D-66C4-970C-6F56-3124763E4338}"/>
              </a:ext>
            </a:extLst>
          </p:cNvPr>
          <p:cNvSpPr txBox="1"/>
          <p:nvPr/>
        </p:nvSpPr>
        <p:spPr bwMode="auto">
          <a:xfrm>
            <a:off x="9635521" y="3005135"/>
            <a:ext cx="73783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96" name="Rectangle: Rounded Corners 95">
            <a:extLst>
              <a:ext uri="{FF2B5EF4-FFF2-40B4-BE49-F238E27FC236}">
                <a16:creationId xmlns:a16="http://schemas.microsoft.com/office/drawing/2014/main" id="{D6C2DF2C-A6C3-39D8-C4D4-5F7641757564}"/>
              </a:ext>
            </a:extLst>
          </p:cNvPr>
          <p:cNvSpPr/>
          <p:nvPr/>
        </p:nvSpPr>
        <p:spPr>
          <a:xfrm>
            <a:off x="9562822" y="2318313"/>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97" name="Graphic 96">
            <a:extLst>
              <a:ext uri="{FF2B5EF4-FFF2-40B4-BE49-F238E27FC236}">
                <a16:creationId xmlns:a16="http://schemas.microsoft.com/office/drawing/2014/main" id="{9DE46ACF-3269-812A-15EC-DF8AA39532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17775" y="3949865"/>
            <a:ext cx="373327" cy="373327"/>
          </a:xfrm>
          <a:prstGeom prst="rect">
            <a:avLst/>
          </a:prstGeom>
        </p:spPr>
      </p:pic>
      <p:sp>
        <p:nvSpPr>
          <p:cNvPr id="98" name="TextBox 97">
            <a:extLst>
              <a:ext uri="{FF2B5EF4-FFF2-40B4-BE49-F238E27FC236}">
                <a16:creationId xmlns:a16="http://schemas.microsoft.com/office/drawing/2014/main" id="{C75AE28F-FDE2-F909-6EFC-058CC959F685}"/>
              </a:ext>
            </a:extLst>
          </p:cNvPr>
          <p:cNvSpPr txBox="1"/>
          <p:nvPr/>
        </p:nvSpPr>
        <p:spPr bwMode="auto">
          <a:xfrm>
            <a:off x="9635521" y="4461103"/>
            <a:ext cx="73783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102" name="Rectangle: Rounded Corners 101">
            <a:extLst>
              <a:ext uri="{FF2B5EF4-FFF2-40B4-BE49-F238E27FC236}">
                <a16:creationId xmlns:a16="http://schemas.microsoft.com/office/drawing/2014/main" id="{2001B5FD-A354-DCAB-6313-74F3C0DAD093}"/>
              </a:ext>
            </a:extLst>
          </p:cNvPr>
          <p:cNvSpPr/>
          <p:nvPr/>
        </p:nvSpPr>
        <p:spPr>
          <a:xfrm>
            <a:off x="9562822" y="3774281"/>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146" name="Group 145">
            <a:extLst>
              <a:ext uri="{FF2B5EF4-FFF2-40B4-BE49-F238E27FC236}">
                <a16:creationId xmlns:a16="http://schemas.microsoft.com/office/drawing/2014/main" id="{A753BD3D-C33D-2447-6229-49C909EEF76E}"/>
              </a:ext>
            </a:extLst>
          </p:cNvPr>
          <p:cNvGrpSpPr/>
          <p:nvPr/>
        </p:nvGrpSpPr>
        <p:grpSpPr>
          <a:xfrm>
            <a:off x="6299660" y="3774281"/>
            <a:ext cx="883232" cy="1270863"/>
            <a:chOff x="7264217" y="3475268"/>
            <a:chExt cx="883232" cy="1270863"/>
          </a:xfrm>
        </p:grpSpPr>
        <p:sp>
          <p:nvSpPr>
            <p:cNvPr id="121" name="Rectangle: Rounded Corners 120">
              <a:extLst>
                <a:ext uri="{FF2B5EF4-FFF2-40B4-BE49-F238E27FC236}">
                  <a16:creationId xmlns:a16="http://schemas.microsoft.com/office/drawing/2014/main" id="{F0CFCE91-6255-6DE9-23CF-58FAF9FDBEA8}"/>
                </a:ext>
              </a:extLst>
            </p:cNvPr>
            <p:cNvSpPr/>
            <p:nvPr/>
          </p:nvSpPr>
          <p:spPr>
            <a:xfrm>
              <a:off x="7264217" y="3475268"/>
              <a:ext cx="883232" cy="1270863"/>
            </a:xfrm>
            <a:prstGeom prst="roundRect">
              <a:avLst>
                <a:gd name="adj" fmla="val 12482"/>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22" name="Graphic 121">
              <a:extLst>
                <a:ext uri="{FF2B5EF4-FFF2-40B4-BE49-F238E27FC236}">
                  <a16:creationId xmlns:a16="http://schemas.microsoft.com/office/drawing/2014/main" id="{E017914D-EB25-5BD4-E1D3-4E98B77E81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69183" y="3600866"/>
              <a:ext cx="473301" cy="473300"/>
            </a:xfrm>
            <a:prstGeom prst="rect">
              <a:avLst/>
            </a:prstGeom>
          </p:spPr>
        </p:pic>
        <p:sp>
          <p:nvSpPr>
            <p:cNvPr id="123" name="TextBox 122">
              <a:extLst>
                <a:ext uri="{FF2B5EF4-FFF2-40B4-BE49-F238E27FC236}">
                  <a16:creationId xmlns:a16="http://schemas.microsoft.com/office/drawing/2014/main" id="{A827B182-2795-09AD-2249-88EE50790B7B}"/>
                </a:ext>
              </a:extLst>
            </p:cNvPr>
            <p:cNvSpPr txBox="1"/>
            <p:nvPr/>
          </p:nvSpPr>
          <p:spPr bwMode="auto">
            <a:xfrm>
              <a:off x="7264218" y="4206457"/>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grpSp>
      <p:grpSp>
        <p:nvGrpSpPr>
          <p:cNvPr id="32" name="Group 31">
            <a:extLst>
              <a:ext uri="{FF2B5EF4-FFF2-40B4-BE49-F238E27FC236}">
                <a16:creationId xmlns:a16="http://schemas.microsoft.com/office/drawing/2014/main" id="{C980F25E-0684-B8D5-CF4C-8AB7B07A5A20}"/>
              </a:ext>
            </a:extLst>
          </p:cNvPr>
          <p:cNvGrpSpPr/>
          <p:nvPr/>
        </p:nvGrpSpPr>
        <p:grpSpPr>
          <a:xfrm>
            <a:off x="8475102" y="2318313"/>
            <a:ext cx="883232" cy="1270863"/>
            <a:chOff x="9439659" y="2019300"/>
            <a:chExt cx="883232" cy="1270863"/>
          </a:xfrm>
        </p:grpSpPr>
        <p:pic>
          <p:nvPicPr>
            <p:cNvPr id="128" name="Graphic 127">
              <a:extLst>
                <a:ext uri="{FF2B5EF4-FFF2-40B4-BE49-F238E27FC236}">
                  <a16:creationId xmlns:a16="http://schemas.microsoft.com/office/drawing/2014/main" id="{D6E2BFDF-B901-8103-9E15-A45BA303CD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83093" y="2183366"/>
              <a:ext cx="396364" cy="396363"/>
            </a:xfrm>
            <a:prstGeom prst="rect">
              <a:avLst/>
            </a:prstGeom>
          </p:spPr>
        </p:pic>
        <p:sp>
          <p:nvSpPr>
            <p:cNvPr id="129" name="TextBox 128">
              <a:extLst>
                <a:ext uri="{FF2B5EF4-FFF2-40B4-BE49-F238E27FC236}">
                  <a16:creationId xmlns:a16="http://schemas.microsoft.com/office/drawing/2014/main" id="{92391720-A213-62AD-AF80-3FBBFF8A9969}"/>
                </a:ext>
              </a:extLst>
            </p:cNvPr>
            <p:cNvSpPr txBox="1"/>
            <p:nvPr/>
          </p:nvSpPr>
          <p:spPr bwMode="auto">
            <a:xfrm>
              <a:off x="9501498" y="2706122"/>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130" name="Rectangle: Rounded Corners 129">
              <a:extLst>
                <a:ext uri="{FF2B5EF4-FFF2-40B4-BE49-F238E27FC236}">
                  <a16:creationId xmlns:a16="http://schemas.microsoft.com/office/drawing/2014/main" id="{F8606E5A-0F00-27C6-084B-A55A1A273658}"/>
                </a:ext>
              </a:extLst>
            </p:cNvPr>
            <p:cNvSpPr/>
            <p:nvPr/>
          </p:nvSpPr>
          <p:spPr>
            <a:xfrm>
              <a:off x="9439659" y="2019300"/>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pic>
        <p:nvPicPr>
          <p:cNvPr id="136" name="Graphic 135">
            <a:extLst>
              <a:ext uri="{FF2B5EF4-FFF2-40B4-BE49-F238E27FC236}">
                <a16:creationId xmlns:a16="http://schemas.microsoft.com/office/drawing/2014/main" id="{9C8AD85B-A888-A1FA-3C8C-DB39CB5E4A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45285" y="2502322"/>
            <a:ext cx="457200" cy="457200"/>
          </a:xfrm>
          <a:prstGeom prst="rect">
            <a:avLst/>
          </a:prstGeom>
        </p:spPr>
      </p:pic>
      <p:pic>
        <p:nvPicPr>
          <p:cNvPr id="139" name="Graphic 138">
            <a:extLst>
              <a:ext uri="{FF2B5EF4-FFF2-40B4-BE49-F238E27FC236}">
                <a16:creationId xmlns:a16="http://schemas.microsoft.com/office/drawing/2014/main" id="{8B8FA7FE-E04F-62F7-2120-E4BE3D35CA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50156" y="3989878"/>
            <a:ext cx="457200" cy="457200"/>
          </a:xfrm>
          <a:prstGeom prst="rect">
            <a:avLst/>
          </a:prstGeom>
        </p:spPr>
      </p:pic>
      <p:grpSp>
        <p:nvGrpSpPr>
          <p:cNvPr id="145" name="Group 144">
            <a:extLst>
              <a:ext uri="{FF2B5EF4-FFF2-40B4-BE49-F238E27FC236}">
                <a16:creationId xmlns:a16="http://schemas.microsoft.com/office/drawing/2014/main" id="{373DBC7C-5B07-6D08-4093-4B601B139C42}"/>
              </a:ext>
            </a:extLst>
          </p:cNvPr>
          <p:cNvGrpSpPr/>
          <p:nvPr/>
        </p:nvGrpSpPr>
        <p:grpSpPr>
          <a:xfrm>
            <a:off x="6299660" y="2318313"/>
            <a:ext cx="883232" cy="1270863"/>
            <a:chOff x="7287111" y="2057133"/>
            <a:chExt cx="883232" cy="1270863"/>
          </a:xfrm>
        </p:grpSpPr>
        <p:sp>
          <p:nvSpPr>
            <p:cNvPr id="142" name="Rectangle: Rounded Corners 141">
              <a:extLst>
                <a:ext uri="{FF2B5EF4-FFF2-40B4-BE49-F238E27FC236}">
                  <a16:creationId xmlns:a16="http://schemas.microsoft.com/office/drawing/2014/main" id="{CBB1FDA4-EDE9-D2EF-F496-3649ECC4C0DF}"/>
                </a:ext>
              </a:extLst>
            </p:cNvPr>
            <p:cNvSpPr/>
            <p:nvPr/>
          </p:nvSpPr>
          <p:spPr>
            <a:xfrm>
              <a:off x="7287111" y="2057133"/>
              <a:ext cx="883232" cy="1270863"/>
            </a:xfrm>
            <a:prstGeom prst="roundRect">
              <a:avLst>
                <a:gd name="adj" fmla="val 12482"/>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3" name="TextBox 142">
              <a:extLst>
                <a:ext uri="{FF2B5EF4-FFF2-40B4-BE49-F238E27FC236}">
                  <a16:creationId xmlns:a16="http://schemas.microsoft.com/office/drawing/2014/main" id="{A03298CA-DECD-0D58-E9FD-551CA529ACDB}"/>
                </a:ext>
              </a:extLst>
            </p:cNvPr>
            <p:cNvSpPr txBox="1"/>
            <p:nvPr/>
          </p:nvSpPr>
          <p:spPr bwMode="auto">
            <a:xfrm>
              <a:off x="7287112" y="2788322"/>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Email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pic>
          <p:nvPicPr>
            <p:cNvPr id="144" name="Graphic 143">
              <a:extLst>
                <a:ext uri="{FF2B5EF4-FFF2-40B4-BE49-F238E27FC236}">
                  <a16:creationId xmlns:a16="http://schemas.microsoft.com/office/drawing/2014/main" id="{22E80A05-5729-11B6-65E5-CBD1BE82953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08178" y="2241142"/>
              <a:ext cx="457200" cy="457200"/>
            </a:xfrm>
            <a:prstGeom prst="rect">
              <a:avLst/>
            </a:prstGeom>
          </p:spPr>
        </p:pic>
      </p:grpSp>
      <p:grpSp>
        <p:nvGrpSpPr>
          <p:cNvPr id="60" name="Group 59">
            <a:extLst>
              <a:ext uri="{FF2B5EF4-FFF2-40B4-BE49-F238E27FC236}">
                <a16:creationId xmlns:a16="http://schemas.microsoft.com/office/drawing/2014/main" id="{B2FACBB4-4832-BF04-D697-5B9ED07696E7}"/>
              </a:ext>
            </a:extLst>
          </p:cNvPr>
          <p:cNvGrpSpPr/>
          <p:nvPr/>
        </p:nvGrpSpPr>
        <p:grpSpPr>
          <a:xfrm>
            <a:off x="8475102" y="3774281"/>
            <a:ext cx="883232" cy="1270863"/>
            <a:chOff x="9439659" y="2019300"/>
            <a:chExt cx="883232" cy="1270863"/>
          </a:xfrm>
        </p:grpSpPr>
        <p:pic>
          <p:nvPicPr>
            <p:cNvPr id="63" name="Graphic 62">
              <a:extLst>
                <a:ext uri="{FF2B5EF4-FFF2-40B4-BE49-F238E27FC236}">
                  <a16:creationId xmlns:a16="http://schemas.microsoft.com/office/drawing/2014/main" id="{CA6A8656-604F-53B9-9772-C816FB4F58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83093" y="2183366"/>
              <a:ext cx="396364" cy="396363"/>
            </a:xfrm>
            <a:prstGeom prst="rect">
              <a:avLst/>
            </a:prstGeom>
          </p:spPr>
        </p:pic>
        <p:sp>
          <p:nvSpPr>
            <p:cNvPr id="66" name="TextBox 65">
              <a:extLst>
                <a:ext uri="{FF2B5EF4-FFF2-40B4-BE49-F238E27FC236}">
                  <a16:creationId xmlns:a16="http://schemas.microsoft.com/office/drawing/2014/main" id="{19E5F57A-67F1-C278-648B-F76632A7CEBF}"/>
                </a:ext>
              </a:extLst>
            </p:cNvPr>
            <p:cNvSpPr txBox="1"/>
            <p:nvPr/>
          </p:nvSpPr>
          <p:spPr bwMode="auto">
            <a:xfrm>
              <a:off x="9501498" y="2706122"/>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118" name="Rectangle: Rounded Corners 117">
              <a:extLst>
                <a:ext uri="{FF2B5EF4-FFF2-40B4-BE49-F238E27FC236}">
                  <a16:creationId xmlns:a16="http://schemas.microsoft.com/office/drawing/2014/main" id="{98D440CF-7245-5B7A-DA72-3945B8C3D6AE}"/>
                </a:ext>
              </a:extLst>
            </p:cNvPr>
            <p:cNvSpPr/>
            <p:nvPr/>
          </p:nvSpPr>
          <p:spPr>
            <a:xfrm>
              <a:off x="9439659" y="2019300"/>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Tree>
    <p:extLst>
      <p:ext uri="{BB962C8B-B14F-4D97-AF65-F5344CB8AC3E}">
        <p14:creationId xmlns:p14="http://schemas.microsoft.com/office/powerpoint/2010/main" val="387147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5169F6B-CCF0-4FEE-9245-790CFF58A865}"/>
              </a:ext>
            </a:extLst>
          </p:cNvPr>
          <p:cNvGraphicFramePr>
            <a:graphicFrameLocks/>
          </p:cNvGraphicFramePr>
          <p:nvPr/>
        </p:nvGraphicFramePr>
        <p:xfrm>
          <a:off x="3909389" y="1705562"/>
          <a:ext cx="7939711" cy="46754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0B8FCFC-D0A2-6DCE-6691-5DA7D4F15DC0}"/>
              </a:ext>
            </a:extLst>
          </p:cNvPr>
          <p:cNvSpPr>
            <a:spLocks noGrp="1"/>
          </p:cNvSpPr>
          <p:nvPr>
            <p:ph type="title"/>
          </p:nvPr>
        </p:nvSpPr>
        <p:spPr/>
        <p:txBody>
          <a:bodyPr/>
          <a:lstStyle/>
          <a:p>
            <a:r>
              <a:rPr lang="en-US">
                <a:latin typeface="Roboto"/>
                <a:ea typeface="Roboto"/>
                <a:cs typeface="Roboto"/>
              </a:rPr>
              <a:t>FHWAR wave 3 : completion rates Other respondents</a:t>
            </a:r>
            <a:endParaRPr lang="en-US"/>
          </a:p>
        </p:txBody>
      </p:sp>
      <p:sp>
        <p:nvSpPr>
          <p:cNvPr id="3" name="Text Placeholder 2">
            <a:extLst>
              <a:ext uri="{FF2B5EF4-FFF2-40B4-BE49-F238E27FC236}">
                <a16:creationId xmlns:a16="http://schemas.microsoft.com/office/drawing/2014/main" id="{C44EF2A0-9FC4-6EDB-299A-1C7214A5D4D4}"/>
              </a:ext>
            </a:extLst>
          </p:cNvPr>
          <p:cNvSpPr>
            <a:spLocks noGrp="1"/>
          </p:cNvSpPr>
          <p:nvPr>
            <p:ph type="body" sz="quarter" idx="10"/>
          </p:nvPr>
        </p:nvSpPr>
        <p:spPr/>
        <p:txBody>
          <a:bodyPr/>
          <a:lstStyle/>
          <a:p>
            <a:r>
              <a:rPr lang="en-US">
                <a:latin typeface="Roboto Light"/>
                <a:ea typeface="Roboto Light"/>
                <a:cs typeface="Roboto Light"/>
              </a:rPr>
              <a:t>There was no real difference in completion rates after receiving an email or text reminder. </a:t>
            </a:r>
            <a:endParaRPr lang="en-US"/>
          </a:p>
        </p:txBody>
      </p:sp>
      <p:grpSp>
        <p:nvGrpSpPr>
          <p:cNvPr id="32" name="Group 31">
            <a:extLst>
              <a:ext uri="{FF2B5EF4-FFF2-40B4-BE49-F238E27FC236}">
                <a16:creationId xmlns:a16="http://schemas.microsoft.com/office/drawing/2014/main" id="{8D8F7E3A-F061-6BED-4460-187AED052222}"/>
              </a:ext>
            </a:extLst>
          </p:cNvPr>
          <p:cNvGrpSpPr/>
          <p:nvPr/>
        </p:nvGrpSpPr>
        <p:grpSpPr>
          <a:xfrm>
            <a:off x="608365" y="2408126"/>
            <a:ext cx="2549537" cy="307777"/>
            <a:chOff x="1151706" y="3069954"/>
            <a:chExt cx="2549537" cy="307777"/>
          </a:xfrm>
        </p:grpSpPr>
        <p:cxnSp>
          <p:nvCxnSpPr>
            <p:cNvPr id="68" name="Straight Connector 67">
              <a:extLst>
                <a:ext uri="{FF2B5EF4-FFF2-40B4-BE49-F238E27FC236}">
                  <a16:creationId xmlns:a16="http://schemas.microsoft.com/office/drawing/2014/main" id="{D7F16053-B2F1-4B79-F696-BD7E2E10EAFD}"/>
                </a:ext>
              </a:extLst>
            </p:cNvPr>
            <p:cNvCxnSpPr>
              <a:cxnSpLocks/>
            </p:cNvCxnSpPr>
            <p:nvPr/>
          </p:nvCxnSpPr>
          <p:spPr>
            <a:xfrm>
              <a:off x="1151706" y="3223842"/>
              <a:ext cx="583503" cy="2"/>
            </a:xfrm>
            <a:prstGeom prst="line">
              <a:avLst/>
            </a:prstGeom>
            <a:ln w="38100" cap="rnd">
              <a:solidFill>
                <a:schemeClr val="accent3"/>
              </a:solidFill>
              <a:prstDash val="dash"/>
              <a:roun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4D715CF-C72F-753C-AE2F-D26F28022B11}"/>
                </a:ext>
              </a:extLst>
            </p:cNvPr>
            <p:cNvSpPr txBox="1"/>
            <p:nvPr/>
          </p:nvSpPr>
          <p:spPr>
            <a:xfrm>
              <a:off x="1850140" y="3069954"/>
              <a:ext cx="1851103" cy="307777"/>
            </a:xfrm>
            <a:prstGeom prst="rect">
              <a:avLst/>
            </a:prstGeom>
            <a:noFill/>
          </p:spPr>
          <p:txBody>
            <a:bodyPr wrap="square" rtlCol="0">
              <a:spAutoFit/>
            </a:bodyPr>
            <a:lstStyle/>
            <a:p>
              <a:r>
                <a:rPr lang="en-US" sz="1400"/>
                <a:t>Email reminder</a:t>
              </a:r>
            </a:p>
          </p:txBody>
        </p:sp>
      </p:grpSp>
      <p:grpSp>
        <p:nvGrpSpPr>
          <p:cNvPr id="33" name="Group 32">
            <a:extLst>
              <a:ext uri="{FF2B5EF4-FFF2-40B4-BE49-F238E27FC236}">
                <a16:creationId xmlns:a16="http://schemas.microsoft.com/office/drawing/2014/main" id="{652C3175-48E2-94E7-D2A7-39AB3188BF27}"/>
              </a:ext>
            </a:extLst>
          </p:cNvPr>
          <p:cNvGrpSpPr/>
          <p:nvPr/>
        </p:nvGrpSpPr>
        <p:grpSpPr>
          <a:xfrm>
            <a:off x="608365" y="2868131"/>
            <a:ext cx="2549537" cy="307777"/>
            <a:chOff x="1151706" y="3400427"/>
            <a:chExt cx="2549537" cy="307777"/>
          </a:xfrm>
        </p:grpSpPr>
        <p:cxnSp>
          <p:nvCxnSpPr>
            <p:cNvPr id="64" name="Straight Connector 63">
              <a:extLst>
                <a:ext uri="{FF2B5EF4-FFF2-40B4-BE49-F238E27FC236}">
                  <a16:creationId xmlns:a16="http://schemas.microsoft.com/office/drawing/2014/main" id="{5753E4F2-B6AD-1E31-FFC5-B755E147B82A}"/>
                </a:ext>
              </a:extLst>
            </p:cNvPr>
            <p:cNvCxnSpPr>
              <a:cxnSpLocks/>
            </p:cNvCxnSpPr>
            <p:nvPr/>
          </p:nvCxnSpPr>
          <p:spPr>
            <a:xfrm>
              <a:off x="1151706" y="3554313"/>
              <a:ext cx="583503" cy="2"/>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33FF10C-941B-1251-6055-C1E70B6438FF}"/>
                </a:ext>
              </a:extLst>
            </p:cNvPr>
            <p:cNvSpPr txBox="1"/>
            <p:nvPr/>
          </p:nvSpPr>
          <p:spPr>
            <a:xfrm>
              <a:off x="1850140" y="3400427"/>
              <a:ext cx="1851103" cy="307777"/>
            </a:xfrm>
            <a:prstGeom prst="rect">
              <a:avLst/>
            </a:prstGeom>
            <a:noFill/>
          </p:spPr>
          <p:txBody>
            <a:bodyPr wrap="square" rtlCol="0">
              <a:spAutoFit/>
            </a:bodyPr>
            <a:lstStyle/>
            <a:p>
              <a:r>
                <a:rPr lang="en-US" sz="1400"/>
                <a:t>Text reminder</a:t>
              </a:r>
            </a:p>
          </p:txBody>
        </p:sp>
      </p:grpSp>
      <p:grpSp>
        <p:nvGrpSpPr>
          <p:cNvPr id="11" name="Group 10">
            <a:extLst>
              <a:ext uri="{FF2B5EF4-FFF2-40B4-BE49-F238E27FC236}">
                <a16:creationId xmlns:a16="http://schemas.microsoft.com/office/drawing/2014/main" id="{F0D89197-30CA-6EAC-2B76-C88341111599}"/>
              </a:ext>
            </a:extLst>
          </p:cNvPr>
          <p:cNvGrpSpPr/>
          <p:nvPr/>
        </p:nvGrpSpPr>
        <p:grpSpPr>
          <a:xfrm>
            <a:off x="6381491" y="1783482"/>
            <a:ext cx="529814" cy="762338"/>
            <a:chOff x="6965104" y="1783482"/>
            <a:chExt cx="529814" cy="762338"/>
          </a:xfrm>
        </p:grpSpPr>
        <p:grpSp>
          <p:nvGrpSpPr>
            <p:cNvPr id="44" name="Group 43">
              <a:extLst>
                <a:ext uri="{FF2B5EF4-FFF2-40B4-BE49-F238E27FC236}">
                  <a16:creationId xmlns:a16="http://schemas.microsoft.com/office/drawing/2014/main" id="{9F1DE37F-47D3-79A2-11F4-922740A80512}"/>
                </a:ext>
              </a:extLst>
            </p:cNvPr>
            <p:cNvGrpSpPr/>
            <p:nvPr/>
          </p:nvGrpSpPr>
          <p:grpSpPr>
            <a:xfrm>
              <a:off x="6965104" y="1783482"/>
              <a:ext cx="529814" cy="762338"/>
              <a:chOff x="5259011" y="2178752"/>
              <a:chExt cx="529814" cy="762338"/>
            </a:xfrm>
          </p:grpSpPr>
          <p:sp>
            <p:nvSpPr>
              <p:cNvPr id="45" name="Rectangle: Rounded Corners 44">
                <a:extLst>
                  <a:ext uri="{FF2B5EF4-FFF2-40B4-BE49-F238E27FC236}">
                    <a16:creationId xmlns:a16="http://schemas.microsoft.com/office/drawing/2014/main" id="{D6F1C2E0-13DD-7BD9-144E-E035D6218E45}"/>
                  </a:ext>
                </a:extLst>
              </p:cNvPr>
              <p:cNvSpPr/>
              <p:nvPr/>
            </p:nvSpPr>
            <p:spPr>
              <a:xfrm>
                <a:off x="5259011" y="2178752"/>
                <a:ext cx="529814" cy="762338"/>
              </a:xfrm>
              <a:prstGeom prst="roundRect">
                <a:avLst>
                  <a:gd name="adj" fmla="val 12482"/>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00"/>
              </a:p>
            </p:txBody>
          </p:sp>
          <p:sp>
            <p:nvSpPr>
              <p:cNvPr id="47" name="TextBox 46">
                <a:extLst>
                  <a:ext uri="{FF2B5EF4-FFF2-40B4-BE49-F238E27FC236}">
                    <a16:creationId xmlns:a16="http://schemas.microsoft.com/office/drawing/2014/main" id="{5BE865E7-DF1B-F190-880D-4B52DEB63674}"/>
                  </a:ext>
                </a:extLst>
              </p:cNvPr>
              <p:cNvSpPr txBox="1"/>
              <p:nvPr/>
            </p:nvSpPr>
            <p:spPr bwMode="auto">
              <a:xfrm>
                <a:off x="5259011" y="2595794"/>
                <a:ext cx="529813"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Aft>
                    <a:spcPts val="300"/>
                  </a:spcAft>
                  <a:buFontTx/>
                  <a:buNone/>
                </a:pPr>
                <a:r>
                  <a:rPr lang="en-US" sz="800">
                    <a:solidFill>
                      <a:schemeClr val="bg1"/>
                    </a:solidFill>
                    <a:ea typeface="Roboto" panose="02000000000000000000" pitchFamily="2" charset="0"/>
                    <a:cs typeface="Roboto" panose="02000000000000000000" pitchFamily="2" charset="0"/>
                  </a:rPr>
                  <a:t>Email Reminder</a:t>
                </a:r>
              </a:p>
            </p:txBody>
          </p:sp>
        </p:grpSp>
        <p:pic>
          <p:nvPicPr>
            <p:cNvPr id="48" name="Graphic 47">
              <a:extLst>
                <a:ext uri="{FF2B5EF4-FFF2-40B4-BE49-F238E27FC236}">
                  <a16:creationId xmlns:a16="http://schemas.microsoft.com/office/drawing/2014/main" id="{5ECFB6B4-FF46-0F04-E867-7EAC05BD32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1693" y="1838693"/>
              <a:ext cx="348579" cy="348579"/>
            </a:xfrm>
            <a:prstGeom prst="rect">
              <a:avLst/>
            </a:prstGeom>
          </p:spPr>
        </p:pic>
      </p:grpSp>
      <p:grpSp>
        <p:nvGrpSpPr>
          <p:cNvPr id="5" name="Group 4">
            <a:extLst>
              <a:ext uri="{FF2B5EF4-FFF2-40B4-BE49-F238E27FC236}">
                <a16:creationId xmlns:a16="http://schemas.microsoft.com/office/drawing/2014/main" id="{8F90749A-2216-111D-E1FD-5247FD075DB2}"/>
              </a:ext>
            </a:extLst>
          </p:cNvPr>
          <p:cNvGrpSpPr/>
          <p:nvPr/>
        </p:nvGrpSpPr>
        <p:grpSpPr>
          <a:xfrm>
            <a:off x="5477057" y="1798631"/>
            <a:ext cx="529814" cy="762338"/>
            <a:chOff x="5259011" y="2178752"/>
            <a:chExt cx="529814" cy="762338"/>
          </a:xfrm>
        </p:grpSpPr>
        <p:sp>
          <p:nvSpPr>
            <p:cNvPr id="6" name="Rectangle: Rounded Corners 5">
              <a:extLst>
                <a:ext uri="{FF2B5EF4-FFF2-40B4-BE49-F238E27FC236}">
                  <a16:creationId xmlns:a16="http://schemas.microsoft.com/office/drawing/2014/main" id="{D0B87970-7EAF-B36B-FA82-F00A2AB221D6}"/>
                </a:ext>
              </a:extLst>
            </p:cNvPr>
            <p:cNvSpPr/>
            <p:nvPr/>
          </p:nvSpPr>
          <p:spPr>
            <a:xfrm>
              <a:off x="5259011" y="2178752"/>
              <a:ext cx="529814" cy="762338"/>
            </a:xfrm>
            <a:prstGeom prst="roundRect">
              <a:avLst>
                <a:gd name="adj" fmla="val 12482"/>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00"/>
            </a:p>
          </p:txBody>
        </p:sp>
        <p:pic>
          <p:nvPicPr>
            <p:cNvPr id="7" name="Graphic 24">
              <a:extLst>
                <a:ext uri="{FF2B5EF4-FFF2-40B4-BE49-F238E27FC236}">
                  <a16:creationId xmlns:a16="http://schemas.microsoft.com/office/drawing/2014/main" id="{95C973B7-EC74-8D29-B97C-CEE6AA2E59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1961" y="2254093"/>
              <a:ext cx="283913" cy="283913"/>
            </a:xfrm>
            <a:prstGeom prst="rect">
              <a:avLst/>
            </a:prstGeom>
          </p:spPr>
        </p:pic>
        <p:sp>
          <p:nvSpPr>
            <p:cNvPr id="8" name="TextBox 46">
              <a:extLst>
                <a:ext uri="{FF2B5EF4-FFF2-40B4-BE49-F238E27FC236}">
                  <a16:creationId xmlns:a16="http://schemas.microsoft.com/office/drawing/2014/main" id="{B5F2941C-7842-C3DE-8846-4A1A82795CA2}"/>
                </a:ext>
              </a:extLst>
            </p:cNvPr>
            <p:cNvSpPr txBox="1"/>
            <p:nvPr/>
          </p:nvSpPr>
          <p:spPr bwMode="auto">
            <a:xfrm>
              <a:off x="5259011" y="2595794"/>
              <a:ext cx="529813"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Aft>
                  <a:spcPts val="300"/>
                </a:spcAft>
                <a:buFontTx/>
                <a:buNone/>
              </a:pPr>
              <a:r>
                <a:rPr lang="en-US" sz="800">
                  <a:solidFill>
                    <a:schemeClr val="bg1"/>
                  </a:solidFill>
                  <a:ea typeface="Roboto" panose="02000000000000000000" pitchFamily="2" charset="0"/>
                  <a:cs typeface="Roboto" panose="02000000000000000000" pitchFamily="2" charset="0"/>
                </a:rPr>
                <a:t>Text Reminder</a:t>
              </a:r>
            </a:p>
          </p:txBody>
        </p:sp>
      </p:grpSp>
      <p:grpSp>
        <p:nvGrpSpPr>
          <p:cNvPr id="12" name="Group 11">
            <a:extLst>
              <a:ext uri="{FF2B5EF4-FFF2-40B4-BE49-F238E27FC236}">
                <a16:creationId xmlns:a16="http://schemas.microsoft.com/office/drawing/2014/main" id="{8D4382FF-0E5D-BF47-665E-E013024492CC}"/>
              </a:ext>
            </a:extLst>
          </p:cNvPr>
          <p:cNvGrpSpPr/>
          <p:nvPr/>
        </p:nvGrpSpPr>
        <p:grpSpPr>
          <a:xfrm>
            <a:off x="4602149" y="1783482"/>
            <a:ext cx="529814" cy="762338"/>
            <a:chOff x="4602149" y="1783482"/>
            <a:chExt cx="529814" cy="762338"/>
          </a:xfrm>
        </p:grpSpPr>
        <p:sp>
          <p:nvSpPr>
            <p:cNvPr id="50" name="Rectangle: Rounded Corners 49">
              <a:extLst>
                <a:ext uri="{FF2B5EF4-FFF2-40B4-BE49-F238E27FC236}">
                  <a16:creationId xmlns:a16="http://schemas.microsoft.com/office/drawing/2014/main" id="{5EE4D31E-6B2D-17C5-471E-3C245CB568B9}"/>
                </a:ext>
              </a:extLst>
            </p:cNvPr>
            <p:cNvSpPr/>
            <p:nvPr/>
          </p:nvSpPr>
          <p:spPr>
            <a:xfrm>
              <a:off x="4602149" y="1783482"/>
              <a:ext cx="529814" cy="762338"/>
            </a:xfrm>
            <a:prstGeom prst="roundRect">
              <a:avLst>
                <a:gd name="adj" fmla="val 12482"/>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 name="TextBox 51">
              <a:extLst>
                <a:ext uri="{FF2B5EF4-FFF2-40B4-BE49-F238E27FC236}">
                  <a16:creationId xmlns:a16="http://schemas.microsoft.com/office/drawing/2014/main" id="{8C08BD39-2481-D168-98B2-B8EA207D26ED}"/>
                </a:ext>
              </a:extLst>
            </p:cNvPr>
            <p:cNvSpPr txBox="1"/>
            <p:nvPr/>
          </p:nvSpPr>
          <p:spPr bwMode="auto">
            <a:xfrm>
              <a:off x="4602149" y="2200524"/>
              <a:ext cx="529813"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800">
                  <a:solidFill>
                    <a:schemeClr val="bg1"/>
                  </a:solidFill>
                  <a:ea typeface="Roboto" panose="02000000000000000000" pitchFamily="2" charset="0"/>
                  <a:cs typeface="Roboto" panose="02000000000000000000" pitchFamily="2" charset="0"/>
                </a:rPr>
                <a:t>Email </a:t>
              </a:r>
              <a:br>
                <a:rPr lang="en-US" sz="800">
                  <a:solidFill>
                    <a:schemeClr val="bg1"/>
                  </a:solidFill>
                  <a:ea typeface="Roboto" panose="02000000000000000000" pitchFamily="2" charset="0"/>
                  <a:cs typeface="Roboto" panose="02000000000000000000" pitchFamily="2" charset="0"/>
                </a:rPr>
              </a:br>
              <a:r>
                <a:rPr lang="en-US" sz="800">
                  <a:solidFill>
                    <a:schemeClr val="bg1"/>
                  </a:solidFill>
                  <a:ea typeface="Roboto" panose="02000000000000000000" pitchFamily="2" charset="0"/>
                  <a:cs typeface="Roboto" panose="02000000000000000000" pitchFamily="2" charset="0"/>
                </a:rPr>
                <a:t>Invitation</a:t>
              </a:r>
            </a:p>
          </p:txBody>
        </p:sp>
        <p:pic>
          <p:nvPicPr>
            <p:cNvPr id="10" name="Graphic 9">
              <a:extLst>
                <a:ext uri="{FF2B5EF4-FFF2-40B4-BE49-F238E27FC236}">
                  <a16:creationId xmlns:a16="http://schemas.microsoft.com/office/drawing/2014/main" id="{FA4A78EF-516D-B3B1-09EC-A16925A0D7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2765" y="1851945"/>
              <a:ext cx="348579" cy="348579"/>
            </a:xfrm>
            <a:prstGeom prst="rect">
              <a:avLst/>
            </a:prstGeom>
          </p:spPr>
        </p:pic>
      </p:grpSp>
      <p:cxnSp>
        <p:nvCxnSpPr>
          <p:cNvPr id="9" name="Straight Connector 8">
            <a:extLst>
              <a:ext uri="{FF2B5EF4-FFF2-40B4-BE49-F238E27FC236}">
                <a16:creationId xmlns:a16="http://schemas.microsoft.com/office/drawing/2014/main" id="{1C041717-0074-286A-0C34-512C5E92D5C5}"/>
              </a:ext>
            </a:extLst>
          </p:cNvPr>
          <p:cNvCxnSpPr/>
          <p:nvPr/>
        </p:nvCxnSpPr>
        <p:spPr>
          <a:xfrm>
            <a:off x="5741964" y="3117293"/>
            <a:ext cx="2498" cy="2534370"/>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C36952-73BF-F4F2-DF49-A2B273C0FB31}"/>
              </a:ext>
            </a:extLst>
          </p:cNvPr>
          <p:cNvCxnSpPr/>
          <p:nvPr/>
        </p:nvCxnSpPr>
        <p:spPr>
          <a:xfrm>
            <a:off x="6903568" y="3105570"/>
            <a:ext cx="2498" cy="2534370"/>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0D3C3D-3324-F857-2E00-F6E6E5E338A3}"/>
              </a:ext>
            </a:extLst>
          </p:cNvPr>
          <p:cNvCxnSpPr/>
          <p:nvPr/>
        </p:nvCxnSpPr>
        <p:spPr>
          <a:xfrm>
            <a:off x="8074856" y="3105570"/>
            <a:ext cx="2498" cy="2534370"/>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DD2DEA-C6D4-B0AE-C05B-8FE1D138F9E1}"/>
              </a:ext>
            </a:extLst>
          </p:cNvPr>
          <p:cNvCxnSpPr/>
          <p:nvPr/>
        </p:nvCxnSpPr>
        <p:spPr>
          <a:xfrm>
            <a:off x="9303281" y="3052962"/>
            <a:ext cx="2498" cy="2534370"/>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44471A-A268-9049-E4AF-EDB49D7CE8DA}"/>
              </a:ext>
            </a:extLst>
          </p:cNvPr>
          <p:cNvSpPr txBox="1"/>
          <p:nvPr/>
        </p:nvSpPr>
        <p:spPr>
          <a:xfrm>
            <a:off x="1308469" y="3275111"/>
            <a:ext cx="1990342" cy="307777"/>
          </a:xfrm>
          <a:prstGeom prst="rect">
            <a:avLst/>
          </a:prstGeom>
          <a:noFill/>
        </p:spPr>
        <p:txBody>
          <a:bodyPr wrap="square" rtlCol="0">
            <a:spAutoFit/>
          </a:bodyPr>
          <a:lstStyle/>
          <a:p>
            <a:r>
              <a:rPr lang="en-US" sz="1400">
                <a:latin typeface="Segoe UI" panose="020B0502040204020203" pitchFamily="34" charset="0"/>
              </a:rPr>
              <a:t>M</a:t>
            </a:r>
            <a:r>
              <a:rPr lang="en-US" sz="1400">
                <a:effectLst/>
                <a:latin typeface="Segoe UI" panose="020B0502040204020203" pitchFamily="34" charset="0"/>
              </a:rPr>
              <a:t>ail contact attempt</a:t>
            </a:r>
            <a:endParaRPr lang="en-US" sz="1600">
              <a:effectLst/>
              <a:latin typeface="Arial" panose="020B0604020202020204" pitchFamily="34" charset="0"/>
            </a:endParaRPr>
          </a:p>
        </p:txBody>
      </p:sp>
      <p:cxnSp>
        <p:nvCxnSpPr>
          <p:cNvPr id="17" name="Straight Connector 16">
            <a:extLst>
              <a:ext uri="{FF2B5EF4-FFF2-40B4-BE49-F238E27FC236}">
                <a16:creationId xmlns:a16="http://schemas.microsoft.com/office/drawing/2014/main" id="{937C418C-FF65-1F56-8A5A-AF4D6C9B60A0}"/>
              </a:ext>
            </a:extLst>
          </p:cNvPr>
          <p:cNvCxnSpPr>
            <a:cxnSpLocks/>
          </p:cNvCxnSpPr>
          <p:nvPr/>
        </p:nvCxnSpPr>
        <p:spPr>
          <a:xfrm>
            <a:off x="608365" y="3398221"/>
            <a:ext cx="583503" cy="1"/>
          </a:xfrm>
          <a:prstGeom prst="line">
            <a:avLst/>
          </a:prstGeom>
          <a:ln w="12700">
            <a:solidFill>
              <a:schemeClr val="bg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504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8AF7F-30A4-A0CF-5A99-A2C889B56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BCA44-35CB-A86E-5C08-1680A51D4348}"/>
              </a:ext>
            </a:extLst>
          </p:cNvPr>
          <p:cNvSpPr>
            <a:spLocks noGrp="1"/>
          </p:cNvSpPr>
          <p:nvPr>
            <p:ph type="title"/>
          </p:nvPr>
        </p:nvSpPr>
        <p:spPr/>
        <p:txBody>
          <a:bodyPr/>
          <a:lstStyle/>
          <a:p>
            <a:r>
              <a:rPr lang="en-US">
                <a:latin typeface="Roboto"/>
                <a:ea typeface="Roboto"/>
                <a:cs typeface="Roboto"/>
              </a:rPr>
              <a:t>FHWAR WAVE 3 : COMPLETION RATES</a:t>
            </a:r>
            <a:endParaRPr lang="en-US"/>
          </a:p>
        </p:txBody>
      </p:sp>
      <p:sp>
        <p:nvSpPr>
          <p:cNvPr id="3" name="Text Placeholder 2">
            <a:extLst>
              <a:ext uri="{FF2B5EF4-FFF2-40B4-BE49-F238E27FC236}">
                <a16:creationId xmlns:a16="http://schemas.microsoft.com/office/drawing/2014/main" id="{605962CB-48B5-33CB-EDC6-B1B24634509F}"/>
              </a:ext>
            </a:extLst>
          </p:cNvPr>
          <p:cNvSpPr>
            <a:spLocks noGrp="1"/>
          </p:cNvSpPr>
          <p:nvPr>
            <p:ph type="body" sz="quarter" idx="28"/>
          </p:nvPr>
        </p:nvSpPr>
        <p:spPr>
          <a:xfrm>
            <a:off x="685799" y="1066800"/>
            <a:ext cx="10596490" cy="914400"/>
          </a:xfrm>
        </p:spPr>
        <p:txBody>
          <a:bodyPr/>
          <a:lstStyle/>
          <a:p>
            <a:r>
              <a:rPr lang="en-US">
                <a:latin typeface="Roboto Light"/>
                <a:ea typeface="Roboto Light"/>
                <a:cs typeface="Roboto Light"/>
              </a:rPr>
              <a:t>Texting encouraged a higher completion rate via smartphone, while email led to a mix of smartphone and other web completes.</a:t>
            </a:r>
          </a:p>
        </p:txBody>
      </p:sp>
      <p:graphicFrame>
        <p:nvGraphicFramePr>
          <p:cNvPr id="8" name="Chart 7">
            <a:extLst>
              <a:ext uri="{FF2B5EF4-FFF2-40B4-BE49-F238E27FC236}">
                <a16:creationId xmlns:a16="http://schemas.microsoft.com/office/drawing/2014/main" id="{CBB8B0AE-441B-B968-54DE-2664F3BCF455}"/>
              </a:ext>
            </a:extLst>
          </p:cNvPr>
          <p:cNvGraphicFramePr/>
          <p:nvPr/>
        </p:nvGraphicFramePr>
        <p:xfrm>
          <a:off x="1747196" y="1981199"/>
          <a:ext cx="7723163" cy="451787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9AF2F875-2D75-C642-BCD9-D3AB53569FAA}"/>
              </a:ext>
            </a:extLst>
          </p:cNvPr>
          <p:cNvCxnSpPr>
            <a:cxnSpLocks/>
          </p:cNvCxnSpPr>
          <p:nvPr/>
        </p:nvCxnSpPr>
        <p:spPr>
          <a:xfrm>
            <a:off x="6330579" y="2434412"/>
            <a:ext cx="0" cy="35922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
            <a:extLst>
              <a:ext uri="{FF2B5EF4-FFF2-40B4-BE49-F238E27FC236}">
                <a16:creationId xmlns:a16="http://schemas.microsoft.com/office/drawing/2014/main" id="{BEEEC978-0CC7-15C4-80B3-092F5524EF0C}"/>
              </a:ext>
            </a:extLst>
          </p:cNvPr>
          <p:cNvSpPr txBox="1"/>
          <p:nvPr/>
        </p:nvSpPr>
        <p:spPr>
          <a:xfrm>
            <a:off x="2471815" y="5764405"/>
            <a:ext cx="3929044" cy="511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solidFill>
                  <a:schemeClr val="tx1"/>
                </a:solidFill>
              </a:rPr>
              <a:t>Cooperative Respondents</a:t>
            </a:r>
          </a:p>
        </p:txBody>
      </p:sp>
      <p:sp>
        <p:nvSpPr>
          <p:cNvPr id="14" name="TextBox 1">
            <a:extLst>
              <a:ext uri="{FF2B5EF4-FFF2-40B4-BE49-F238E27FC236}">
                <a16:creationId xmlns:a16="http://schemas.microsoft.com/office/drawing/2014/main" id="{B5C1053B-C52A-AD3C-C533-CCD4B95A28FD}"/>
              </a:ext>
            </a:extLst>
          </p:cNvPr>
          <p:cNvSpPr txBox="1"/>
          <p:nvPr/>
        </p:nvSpPr>
        <p:spPr>
          <a:xfrm>
            <a:off x="5734517" y="5791200"/>
            <a:ext cx="3929044" cy="511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solidFill>
                  <a:schemeClr val="tx1"/>
                </a:solidFill>
              </a:rPr>
              <a:t>Other Respondents</a:t>
            </a:r>
          </a:p>
        </p:txBody>
      </p:sp>
    </p:spTree>
    <p:extLst>
      <p:ext uri="{BB962C8B-B14F-4D97-AF65-F5344CB8AC3E}">
        <p14:creationId xmlns:p14="http://schemas.microsoft.com/office/powerpoint/2010/main" val="159819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3AB12-1D3A-4062-B5A2-6D10ACC488AC}"/>
              </a:ext>
            </a:extLst>
          </p:cNvPr>
          <p:cNvSpPr>
            <a:spLocks noGrp="1"/>
          </p:cNvSpPr>
          <p:nvPr>
            <p:ph type="title"/>
          </p:nvPr>
        </p:nvSpPr>
        <p:spPr>
          <a:xfrm>
            <a:off x="685800" y="584367"/>
            <a:ext cx="6934200" cy="758179"/>
          </a:xfrm>
        </p:spPr>
        <p:txBody>
          <a:bodyPr/>
          <a:lstStyle/>
          <a:p>
            <a:r>
              <a:rPr lang="en-US"/>
              <a:t>Agenda</a:t>
            </a:r>
            <a:br>
              <a:rPr lang="en-US"/>
            </a:br>
            <a:endParaRPr lang="en-US"/>
          </a:p>
        </p:txBody>
      </p:sp>
      <p:graphicFrame>
        <p:nvGraphicFramePr>
          <p:cNvPr id="8" name="Table Placeholder 8">
            <a:extLst>
              <a:ext uri="{FF2B5EF4-FFF2-40B4-BE49-F238E27FC236}">
                <a16:creationId xmlns:a16="http://schemas.microsoft.com/office/drawing/2014/main" id="{C70112BB-C7D9-4B5B-990A-832A84BB70EC}"/>
              </a:ext>
            </a:extLst>
          </p:cNvPr>
          <p:cNvGraphicFramePr>
            <a:graphicFrameLocks noGrp="1"/>
          </p:cNvGraphicFramePr>
          <p:nvPr>
            <p:ph type="tbl" sz="quarter" idx="24"/>
            <p:extLst>
              <p:ext uri="{D42A27DB-BD31-4B8C-83A1-F6EECF244321}">
                <p14:modId xmlns:p14="http://schemas.microsoft.com/office/powerpoint/2010/main" val="3324756084"/>
              </p:ext>
            </p:extLst>
          </p:nvPr>
        </p:nvGraphicFramePr>
        <p:xfrm>
          <a:off x="685800" y="1906028"/>
          <a:ext cx="6858000" cy="3877056"/>
        </p:xfrm>
        <a:graphic>
          <a:graphicData uri="http://schemas.openxmlformats.org/drawingml/2006/table">
            <a:tbl>
              <a:tblPr bandRow="1">
                <a:tableStyleId>{5C22544A-7EE6-4342-B048-85BDC9FD1C3A}</a:tableStyleId>
              </a:tblPr>
              <a:tblGrid>
                <a:gridCol w="546101">
                  <a:extLst>
                    <a:ext uri="{9D8B030D-6E8A-4147-A177-3AD203B41FA5}">
                      <a16:colId xmlns:a16="http://schemas.microsoft.com/office/drawing/2014/main" val="1650398916"/>
                    </a:ext>
                  </a:extLst>
                </a:gridCol>
                <a:gridCol w="6311899">
                  <a:extLst>
                    <a:ext uri="{9D8B030D-6E8A-4147-A177-3AD203B41FA5}">
                      <a16:colId xmlns:a16="http://schemas.microsoft.com/office/drawing/2014/main" val="3355137244"/>
                    </a:ext>
                  </a:extLst>
                </a:gridCol>
              </a:tblGrid>
              <a:tr h="640080">
                <a:tc>
                  <a:txBody>
                    <a:bodyPr/>
                    <a:lstStyle/>
                    <a:p>
                      <a:pPr algn="l"/>
                      <a:r>
                        <a:rPr lang="en-US" sz="2700">
                          <a:solidFill>
                            <a:schemeClr val="tx2"/>
                          </a:solidFill>
                          <a:latin typeface="Roboto" panose="02000000000000000000" pitchFamily="2" charset="0"/>
                          <a:ea typeface="Roboto" panose="02000000000000000000" pitchFamily="2" charset="0"/>
                          <a:cs typeface="Roboto" panose="02000000000000000000" pitchFamily="2" charset="0"/>
                        </a:rPr>
                        <a:t>01</a:t>
                      </a:r>
                    </a:p>
                  </a:txBody>
                  <a:tcPr marL="0" marT="146304" marB="91440">
                    <a:lnL w="12700" cmpd="sng">
                      <a:noFill/>
                    </a:lnL>
                    <a:lnR w="12700" cmpd="sng">
                      <a:noFill/>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baseline="0" noProof="0" dirty="0">
                          <a:solidFill>
                            <a:srgbClr val="353435"/>
                          </a:solidFill>
                          <a:latin typeface="Roboto Light"/>
                        </a:rPr>
                        <a:t>National Survey of Fishing, Hunting, &amp;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baseline="0" noProof="0" dirty="0">
                          <a:solidFill>
                            <a:srgbClr val="353435"/>
                          </a:solidFill>
                          <a:latin typeface="Roboto Light"/>
                        </a:rPr>
                        <a:t>Wildlife-Associated Recreation</a:t>
                      </a:r>
                    </a:p>
                  </a:txBody>
                  <a:tcPr marT="164592" marB="164592">
                    <a:lnL w="12700" cmpd="sng">
                      <a:noFill/>
                    </a:lnL>
                    <a:lnR w="12700" cmpd="sng">
                      <a:noFill/>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214087"/>
                  </a:ext>
                </a:extLst>
              </a:tr>
              <a:tr h="640080">
                <a:tc>
                  <a:txBody>
                    <a:bodyPr/>
                    <a:lstStyle/>
                    <a:p>
                      <a:pPr algn="l"/>
                      <a:r>
                        <a:rPr lang="en-US" sz="2700">
                          <a:solidFill>
                            <a:schemeClr val="tx2"/>
                          </a:solidFill>
                          <a:latin typeface="Roboto" panose="02000000000000000000" pitchFamily="2" charset="0"/>
                          <a:ea typeface="Roboto" panose="02000000000000000000" pitchFamily="2" charset="0"/>
                          <a:cs typeface="Roboto" panose="02000000000000000000" pitchFamily="2" charset="0"/>
                        </a:rPr>
                        <a:t>02</a:t>
                      </a:r>
                    </a:p>
                  </a:txBody>
                  <a:tcPr marL="0" marT="146304" marB="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2400" b="0" i="0" u="none" strike="noStrike" baseline="0" noProof="0" dirty="0">
                          <a:solidFill>
                            <a:srgbClr val="353435"/>
                          </a:solidFill>
                          <a:latin typeface="Roboto Light"/>
                        </a:rPr>
                        <a:t>Wave 2:</a:t>
                      </a:r>
                    </a:p>
                    <a:p>
                      <a:pPr lvl="0">
                        <a:buNone/>
                      </a:pPr>
                      <a:r>
                        <a:rPr lang="en-US" sz="2400" b="0" i="0" u="none" strike="noStrike" baseline="0" noProof="0" dirty="0">
                          <a:solidFill>
                            <a:srgbClr val="353435"/>
                          </a:solidFill>
                          <a:latin typeface="Roboto Light"/>
                        </a:rPr>
                        <a:t>Early or Late Text Reminder</a:t>
                      </a:r>
                    </a:p>
                  </a:txBody>
                  <a:tcPr marT="164592" marB="164592">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6388454"/>
                  </a:ext>
                </a:extLst>
              </a:tr>
              <a:tr h="640080">
                <a:tc>
                  <a:txBody>
                    <a:bodyPr/>
                    <a:lstStyle/>
                    <a:p>
                      <a:pPr algn="l"/>
                      <a:r>
                        <a:rPr lang="en-US" sz="2700" dirty="0">
                          <a:solidFill>
                            <a:schemeClr val="tx2"/>
                          </a:solidFill>
                          <a:latin typeface="Roboto" panose="02000000000000000000" pitchFamily="2" charset="0"/>
                          <a:ea typeface="Roboto" panose="02000000000000000000" pitchFamily="2" charset="0"/>
                          <a:cs typeface="Roboto" panose="02000000000000000000" pitchFamily="2" charset="0"/>
                        </a:rPr>
                        <a:t>03</a:t>
                      </a:r>
                    </a:p>
                  </a:txBody>
                  <a:tcPr marL="0" marT="146304" marB="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2400" b="0" i="0" dirty="0">
                          <a:solidFill>
                            <a:schemeClr val="tx1"/>
                          </a:solidFill>
                          <a:latin typeface="Roboto Light"/>
                          <a:ea typeface="Roboto Light"/>
                          <a:cs typeface="Roboto Light"/>
                        </a:rPr>
                        <a:t>Wave 3:</a:t>
                      </a:r>
                    </a:p>
                    <a:p>
                      <a:pPr lvl="0">
                        <a:buNone/>
                      </a:pPr>
                      <a:r>
                        <a:rPr lang="en-US" sz="2400" b="0" i="0" dirty="0">
                          <a:solidFill>
                            <a:schemeClr val="tx1"/>
                          </a:solidFill>
                          <a:latin typeface="Roboto Light"/>
                          <a:ea typeface="Roboto Light"/>
                          <a:cs typeface="Roboto Light"/>
                        </a:rPr>
                        <a:t>Text, Email, or Postcard Reminders</a:t>
                      </a:r>
                      <a:endParaRPr lang="en-US" sz="24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T="164592" marB="164592">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3134103"/>
                  </a:ext>
                </a:extLst>
              </a:tr>
              <a:tr h="640080">
                <a:tc>
                  <a:txBody>
                    <a:bodyPr/>
                    <a:lstStyle/>
                    <a:p>
                      <a:pPr algn="l"/>
                      <a:r>
                        <a:rPr lang="en-US" sz="2700" dirty="0">
                          <a:solidFill>
                            <a:schemeClr val="tx2"/>
                          </a:solidFill>
                          <a:latin typeface="Roboto" panose="02000000000000000000" pitchFamily="2" charset="0"/>
                          <a:ea typeface="Roboto" panose="02000000000000000000" pitchFamily="2" charset="0"/>
                          <a:cs typeface="Roboto" panose="02000000000000000000" pitchFamily="2" charset="0"/>
                        </a:rPr>
                        <a:t>04</a:t>
                      </a:r>
                    </a:p>
                  </a:txBody>
                  <a:tcPr marL="0" marT="146304" marB="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2400" b="0" i="0" dirty="0">
                          <a:solidFill>
                            <a:schemeClr val="tx1"/>
                          </a:solidFill>
                          <a:latin typeface="Roboto Light"/>
                          <a:ea typeface="Roboto Light"/>
                          <a:cs typeface="Roboto Light"/>
                        </a:rPr>
                        <a:t>Conclusions</a:t>
                      </a:r>
                      <a:endParaRPr lang="en-US" sz="24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T="164592" marB="164592">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9275"/>
                  </a:ext>
                </a:extLst>
              </a:tr>
            </a:tbl>
          </a:graphicData>
        </a:graphic>
      </p:graphicFrame>
      <p:pic>
        <p:nvPicPr>
          <p:cNvPr id="6" name="Picture Placeholder 5" descr="A picture containing screenshot, light, art&#10;&#10;Description automatically generated">
            <a:extLst>
              <a:ext uri="{FF2B5EF4-FFF2-40B4-BE49-F238E27FC236}">
                <a16:creationId xmlns:a16="http://schemas.microsoft.com/office/drawing/2014/main" id="{E72EA7DC-1154-5741-BA51-4BC7E0BC974D}"/>
              </a:ext>
            </a:extLst>
          </p:cNvPr>
          <p:cNvPicPr>
            <a:picLocks noGrp="1" noChangeAspect="1"/>
          </p:cNvPicPr>
          <p:nvPr>
            <p:ph type="pic" sz="quarter" idx="2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75080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A6CF4D5-9895-4B12-ADC6-D0FC8C72AF99}"/>
              </a:ext>
            </a:extLst>
          </p:cNvPr>
          <p:cNvSpPr>
            <a:spLocks noGrp="1"/>
          </p:cNvSpPr>
          <p:nvPr>
            <p:ph type="title"/>
          </p:nvPr>
        </p:nvSpPr>
        <p:spPr>
          <a:xfrm>
            <a:off x="685800" y="0"/>
            <a:ext cx="8503920" cy="548640"/>
          </a:xfrm>
        </p:spPr>
        <p:txBody>
          <a:bodyPr/>
          <a:lstStyle/>
          <a:p>
            <a:r>
              <a:rPr lang="en-US">
                <a:latin typeface="Roboto"/>
                <a:ea typeface="Roboto"/>
                <a:cs typeface="Roboto"/>
              </a:rPr>
              <a:t>FHWAR wave 3 : other findings</a:t>
            </a:r>
            <a:endParaRPr lang="en-US" b="1"/>
          </a:p>
        </p:txBody>
      </p:sp>
      <p:sp>
        <p:nvSpPr>
          <p:cNvPr id="11" name="Text Placeholder 10">
            <a:extLst>
              <a:ext uri="{FF2B5EF4-FFF2-40B4-BE49-F238E27FC236}">
                <a16:creationId xmlns:a16="http://schemas.microsoft.com/office/drawing/2014/main" id="{FF037FE8-8CD1-4197-9191-A59D982F8ADD}"/>
              </a:ext>
            </a:extLst>
          </p:cNvPr>
          <p:cNvSpPr>
            <a:spLocks noGrp="1"/>
          </p:cNvSpPr>
          <p:nvPr>
            <p:ph type="body" sz="quarter" idx="29"/>
          </p:nvPr>
        </p:nvSpPr>
        <p:spPr>
          <a:xfrm>
            <a:off x="685799" y="1066800"/>
            <a:ext cx="8120443" cy="914400"/>
          </a:xfrm>
        </p:spPr>
        <p:txBody>
          <a:bodyPr/>
          <a:lstStyle/>
          <a:p>
            <a:r>
              <a:rPr lang="en-US"/>
              <a:t>Few significant differences in other outcomes analyzed</a:t>
            </a:r>
          </a:p>
          <a:p>
            <a:endParaRPr lang="en-US"/>
          </a:p>
        </p:txBody>
      </p:sp>
      <p:sp>
        <p:nvSpPr>
          <p:cNvPr id="2" name="Text Placeholder 1">
            <a:extLst>
              <a:ext uri="{FF2B5EF4-FFF2-40B4-BE49-F238E27FC236}">
                <a16:creationId xmlns:a16="http://schemas.microsoft.com/office/drawing/2014/main" id="{F5AE10C3-C8DD-43BB-9F8B-3E079CFB24BA}"/>
              </a:ext>
            </a:extLst>
          </p:cNvPr>
          <p:cNvSpPr>
            <a:spLocks noGrp="1"/>
          </p:cNvSpPr>
          <p:nvPr>
            <p:ph type="body" sz="quarter" idx="10"/>
          </p:nvPr>
        </p:nvSpPr>
        <p:spPr>
          <a:xfrm>
            <a:off x="685800" y="2185416"/>
            <a:ext cx="8389961" cy="4073611"/>
          </a:xfrm>
        </p:spPr>
        <p:txBody>
          <a:bodyPr/>
          <a:lstStyle/>
          <a:p>
            <a:pPr>
              <a:spcBef>
                <a:spcPts val="600"/>
              </a:spcBef>
            </a:pPr>
            <a:r>
              <a:rPr lang="en-US" sz="1600">
                <a:latin typeface="+mn-lt"/>
                <a:ea typeface="Roboto Light"/>
                <a:cs typeface="Roboto Light"/>
              </a:rPr>
              <a:t>Response Time</a:t>
            </a:r>
          </a:p>
          <a:p>
            <a:pPr marL="0" lvl="1" indent="0">
              <a:spcBef>
                <a:spcPts val="600"/>
              </a:spcBef>
              <a:buNone/>
            </a:pPr>
            <a:r>
              <a:rPr lang="en-US" sz="1600">
                <a:latin typeface="+mn-lt"/>
                <a:ea typeface="Roboto"/>
                <a:cs typeface="Roboto"/>
              </a:rPr>
              <a:t>For Other Respondents, text reminders led to earlier completion than emails (13 vs. 15 days). However, emails went out 11 days later than texts, which may have impacted results. </a:t>
            </a:r>
            <a:endParaRPr lang="en-US"/>
          </a:p>
          <a:p>
            <a:pPr marL="0" lvl="1" indent="0">
              <a:spcBef>
                <a:spcPts val="600"/>
              </a:spcBef>
              <a:spcAft>
                <a:spcPts val="2400"/>
              </a:spcAft>
              <a:buNone/>
            </a:pPr>
            <a:r>
              <a:rPr lang="en-US" sz="1600">
                <a:latin typeface="+mn-lt"/>
                <a:ea typeface="Roboto"/>
                <a:cs typeface="Roboto"/>
              </a:rPr>
              <a:t>No significant differences for Cooperative Respondents. </a:t>
            </a:r>
            <a:endParaRPr lang="en-US"/>
          </a:p>
          <a:p>
            <a:pPr marL="0" lvl="1" indent="0">
              <a:spcBef>
                <a:spcPts val="600"/>
              </a:spcBef>
              <a:spcAft>
                <a:spcPts val="0"/>
              </a:spcAft>
              <a:buNone/>
            </a:pPr>
            <a:r>
              <a:rPr lang="en-US" sz="1600" b="1">
                <a:latin typeface="+mn-lt"/>
                <a:ea typeface="Roboto Light"/>
                <a:cs typeface="Roboto"/>
              </a:rPr>
              <a:t>Data Quality</a:t>
            </a:r>
          </a:p>
          <a:p>
            <a:pPr marL="0" lvl="1" indent="0">
              <a:spcBef>
                <a:spcPts val="600"/>
              </a:spcBef>
              <a:buNone/>
            </a:pPr>
            <a:r>
              <a:rPr lang="en-US" sz="1600">
                <a:latin typeface="+mn-lt"/>
                <a:ea typeface="Roboto"/>
                <a:cs typeface="Roboto"/>
              </a:rPr>
              <a:t>For Cooperative Respondents, those who received only one reminder text had quicker web response times than those who received two text reminders (10 vs. 11 min). No significant differences for Other Respondents.</a:t>
            </a:r>
          </a:p>
          <a:p>
            <a:pPr marL="0" lvl="1" indent="0">
              <a:spcBef>
                <a:spcPts val="600"/>
              </a:spcBef>
              <a:spcAft>
                <a:spcPts val="2400"/>
              </a:spcAft>
              <a:buNone/>
            </a:pPr>
            <a:r>
              <a:rPr lang="en-US" sz="1600">
                <a:latin typeface="+mn-lt"/>
                <a:ea typeface="Roboto"/>
                <a:cs typeface="Roboto"/>
              </a:rPr>
              <a:t>No significant differences for item nonresponse.</a:t>
            </a:r>
            <a:endParaRPr lang="en-US" sz="1600" b="1">
              <a:ea typeface="Roboto Light"/>
            </a:endParaRPr>
          </a:p>
          <a:p>
            <a:pPr marL="0" lvl="1" indent="0">
              <a:spcBef>
                <a:spcPts val="600"/>
              </a:spcBef>
              <a:spcAft>
                <a:spcPts val="0"/>
              </a:spcAft>
              <a:buNone/>
            </a:pPr>
            <a:r>
              <a:rPr lang="en-US" sz="1600" b="1">
                <a:latin typeface="+mn-lt"/>
                <a:ea typeface="Roboto Light"/>
                <a:cs typeface="Roboto"/>
              </a:rPr>
              <a:t>Sample Representation</a:t>
            </a:r>
            <a:endParaRPr lang="en-US"/>
          </a:p>
          <a:p>
            <a:pPr marL="0" lvl="1" indent="0">
              <a:spcBef>
                <a:spcPts val="600"/>
              </a:spcBef>
              <a:buNone/>
            </a:pPr>
            <a:r>
              <a:rPr lang="en-US" sz="1600">
                <a:latin typeface="+mn-lt"/>
                <a:ea typeface="Roboto"/>
                <a:cs typeface="Roboto"/>
              </a:rPr>
              <a:t>Minimal demographic differences which did not affect survey results.</a:t>
            </a:r>
          </a:p>
          <a:p>
            <a:pPr lvl="0">
              <a:spcBef>
                <a:spcPts val="600"/>
              </a:spcBef>
              <a:spcAft>
                <a:spcPts val="600"/>
              </a:spcAft>
            </a:pPr>
            <a:endParaRPr lang="en-US" sz="1600" noProof="0">
              <a:latin typeface="+mn-lt"/>
            </a:endParaRPr>
          </a:p>
        </p:txBody>
      </p:sp>
    </p:spTree>
    <p:extLst>
      <p:ext uri="{BB962C8B-B14F-4D97-AF65-F5344CB8AC3E}">
        <p14:creationId xmlns:p14="http://schemas.microsoft.com/office/powerpoint/2010/main" val="3936065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A520-C4A9-51A5-4CD4-5C409E634FCA}"/>
              </a:ext>
            </a:extLst>
          </p:cNvPr>
          <p:cNvSpPr>
            <a:spLocks noGrp="1"/>
          </p:cNvSpPr>
          <p:nvPr>
            <p:ph type="title"/>
          </p:nvPr>
        </p:nvSpPr>
        <p:spPr/>
        <p:txBody>
          <a:bodyPr/>
          <a:lstStyle/>
          <a:p>
            <a:r>
              <a:rPr lang="en-US"/>
              <a:t>Conclusions</a:t>
            </a:r>
          </a:p>
        </p:txBody>
      </p:sp>
    </p:spTree>
    <p:extLst>
      <p:ext uri="{BB962C8B-B14F-4D97-AF65-F5344CB8AC3E}">
        <p14:creationId xmlns:p14="http://schemas.microsoft.com/office/powerpoint/2010/main" val="3220742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0F08-4238-8776-BB2A-4D7E0CE7D441}"/>
              </a:ext>
            </a:extLst>
          </p:cNvPr>
          <p:cNvSpPr>
            <a:spLocks noGrp="1"/>
          </p:cNvSpPr>
          <p:nvPr>
            <p:ph type="title"/>
          </p:nvPr>
        </p:nvSpPr>
        <p:spPr/>
        <p:txBody>
          <a:bodyPr/>
          <a:lstStyle/>
          <a:p>
            <a:r>
              <a:rPr lang="en-US">
                <a:latin typeface="Roboto"/>
                <a:ea typeface="Roboto"/>
                <a:cs typeface="Roboto"/>
              </a:rPr>
              <a:t>FHWAR : CONCLUSIONS</a:t>
            </a:r>
            <a:endParaRPr lang="en-US"/>
          </a:p>
        </p:txBody>
      </p:sp>
      <p:sp>
        <p:nvSpPr>
          <p:cNvPr id="3" name="Text Placeholder 2">
            <a:extLst>
              <a:ext uri="{FF2B5EF4-FFF2-40B4-BE49-F238E27FC236}">
                <a16:creationId xmlns:a16="http://schemas.microsoft.com/office/drawing/2014/main" id="{36D23D7C-8582-40D4-A7A1-66B9AD1889A8}"/>
              </a:ext>
            </a:extLst>
          </p:cNvPr>
          <p:cNvSpPr>
            <a:spLocks noGrp="1"/>
          </p:cNvSpPr>
          <p:nvPr>
            <p:ph type="body" sz="quarter" idx="11"/>
          </p:nvPr>
        </p:nvSpPr>
        <p:spPr/>
        <p:txBody>
          <a:bodyPr/>
          <a:lstStyle/>
          <a:p>
            <a:r>
              <a:rPr lang="en-US" sz="2400">
                <a:latin typeface="Roboto Light"/>
                <a:ea typeface="Roboto Light"/>
                <a:cs typeface="Roboto Light"/>
              </a:rPr>
              <a:t>Both texting and emailing are likely to play a key role in contact strategies for mixed-mode surveys</a:t>
            </a:r>
            <a:r>
              <a:rPr lang="en-US" sz="2400"/>
              <a:t>, especially those with short field periods</a:t>
            </a:r>
          </a:p>
        </p:txBody>
      </p:sp>
      <p:sp>
        <p:nvSpPr>
          <p:cNvPr id="6" name="Text Placeholder 3">
            <a:extLst>
              <a:ext uri="{FF2B5EF4-FFF2-40B4-BE49-F238E27FC236}">
                <a16:creationId xmlns:a16="http://schemas.microsoft.com/office/drawing/2014/main" id="{C107718D-E85B-ECA3-D77A-544398528C65}"/>
              </a:ext>
            </a:extLst>
          </p:cNvPr>
          <p:cNvSpPr txBox="1">
            <a:spLocks/>
          </p:cNvSpPr>
          <p:nvPr/>
        </p:nvSpPr>
        <p:spPr>
          <a:xfrm>
            <a:off x="685800" y="2560320"/>
            <a:ext cx="1936743" cy="3230880"/>
          </a:xfrm>
          <a:prstGeom prst="rect">
            <a:avLst/>
          </a:prstGeom>
          <a:ln>
            <a:solidFill>
              <a:schemeClr val="bg2">
                <a:lumMod val="50000"/>
              </a:schemeClr>
            </a:solidFill>
          </a:ln>
        </p:spPr>
        <p:txBody>
          <a:bodyPr tIns="91440"/>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schemeClr val="bg1"/>
                </a:solidFill>
                <a:latin typeface="+mn-lt"/>
              </a:rPr>
              <a:t>Text </a:t>
            </a:r>
            <a:br>
              <a:rPr lang="en-US" sz="1400">
                <a:solidFill>
                  <a:schemeClr val="bg1"/>
                </a:solidFill>
                <a:latin typeface="+mn-lt"/>
              </a:rPr>
            </a:br>
            <a:r>
              <a:rPr lang="en-US" sz="1400">
                <a:solidFill>
                  <a:schemeClr val="bg1"/>
                </a:solidFill>
                <a:latin typeface="+mn-lt"/>
              </a:rPr>
              <a:t>Sequencing</a:t>
            </a:r>
          </a:p>
          <a:p>
            <a:pPr marL="0" lvl="1" indent="0">
              <a:buNone/>
            </a:pPr>
            <a:r>
              <a:rPr lang="en-US" sz="1400">
                <a:solidFill>
                  <a:schemeClr val="bg1"/>
                </a:solidFill>
                <a:latin typeface="+mn-lt"/>
              </a:rPr>
              <a:t>Text reminders may be more effective than text invites </a:t>
            </a:r>
          </a:p>
          <a:p>
            <a:pPr marL="0" lvl="1" indent="0">
              <a:buNone/>
            </a:pPr>
            <a:r>
              <a:rPr lang="en-US" sz="1400">
                <a:solidFill>
                  <a:schemeClr val="bg1"/>
                </a:solidFill>
                <a:latin typeface="+mn-lt"/>
              </a:rPr>
              <a:t>An early text reminder was more effective than a late text reminder, shortening response time and raising completion early</a:t>
            </a:r>
          </a:p>
        </p:txBody>
      </p:sp>
      <p:sp>
        <p:nvSpPr>
          <p:cNvPr id="7" name="Text Placeholder 6">
            <a:extLst>
              <a:ext uri="{FF2B5EF4-FFF2-40B4-BE49-F238E27FC236}">
                <a16:creationId xmlns:a16="http://schemas.microsoft.com/office/drawing/2014/main" id="{4C909F21-9D99-926F-16CF-62F36A4F480A}"/>
              </a:ext>
            </a:extLst>
          </p:cNvPr>
          <p:cNvSpPr txBox="1">
            <a:spLocks/>
          </p:cNvSpPr>
          <p:nvPr/>
        </p:nvSpPr>
        <p:spPr>
          <a:xfrm>
            <a:off x="2893108" y="2560320"/>
            <a:ext cx="1936743" cy="3230880"/>
          </a:xfrm>
          <a:prstGeom prst="rect">
            <a:avLst/>
          </a:prstGeom>
          <a:ln>
            <a:solidFill>
              <a:schemeClr val="bg2">
                <a:lumMod val="50000"/>
              </a:schemeClr>
            </a:solidFill>
          </a:ln>
        </p:spPr>
        <p:txBody>
          <a:bodyPr tIns="91440"/>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schemeClr val="bg1"/>
                </a:solidFill>
                <a:latin typeface="+mn-lt"/>
              </a:rPr>
              <a:t>Time of </a:t>
            </a:r>
            <a:br>
              <a:rPr lang="en-US" sz="1400">
                <a:solidFill>
                  <a:schemeClr val="bg1"/>
                </a:solidFill>
                <a:latin typeface="+mn-lt"/>
              </a:rPr>
            </a:br>
            <a:r>
              <a:rPr lang="en-US" sz="1400">
                <a:solidFill>
                  <a:schemeClr val="bg1"/>
                </a:solidFill>
                <a:latin typeface="+mn-lt"/>
              </a:rPr>
              <a:t>Day</a:t>
            </a:r>
          </a:p>
          <a:p>
            <a:pPr marL="0" lvl="1" indent="0">
              <a:buNone/>
            </a:pPr>
            <a:r>
              <a:rPr lang="en-US" sz="1400">
                <a:solidFill>
                  <a:schemeClr val="bg1"/>
                </a:solidFill>
                <a:latin typeface="+mn-lt"/>
              </a:rPr>
              <a:t>Sending the text in the morning vs. afternoon did not have a significant impact on the outcome measures analyzed</a:t>
            </a:r>
            <a:endParaRPr lang="en-US" sz="1400">
              <a:solidFill>
                <a:schemeClr val="bg1"/>
              </a:solidFill>
              <a:latin typeface="+mn-lt"/>
              <a:sym typeface="Wingdings" panose="05000000000000000000" pitchFamily="2" charset="2"/>
            </a:endParaRPr>
          </a:p>
        </p:txBody>
      </p:sp>
      <p:sp>
        <p:nvSpPr>
          <p:cNvPr id="8" name="Text Placeholder 31">
            <a:extLst>
              <a:ext uri="{FF2B5EF4-FFF2-40B4-BE49-F238E27FC236}">
                <a16:creationId xmlns:a16="http://schemas.microsoft.com/office/drawing/2014/main" id="{BEE87436-3846-CAD8-08BC-637E161A4D4D}"/>
              </a:ext>
            </a:extLst>
          </p:cNvPr>
          <p:cNvSpPr txBox="1">
            <a:spLocks/>
          </p:cNvSpPr>
          <p:nvPr/>
        </p:nvSpPr>
        <p:spPr>
          <a:xfrm>
            <a:off x="5100416" y="2560320"/>
            <a:ext cx="1936743" cy="3230880"/>
          </a:xfrm>
          <a:prstGeom prst="rect">
            <a:avLst/>
          </a:prstGeom>
          <a:ln>
            <a:solidFill>
              <a:schemeClr val="bg2">
                <a:lumMod val="50000"/>
              </a:schemeClr>
            </a:solidFill>
          </a:ln>
        </p:spPr>
        <p:txBody>
          <a:bodyPr tIns="91440"/>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latin typeface="+mn-lt"/>
              </a:rPr>
              <a:t>Text vs. Postcard Reminders</a:t>
            </a:r>
          </a:p>
          <a:p>
            <a:pPr marL="0" lvl="1" indent="0">
              <a:buNone/>
            </a:pPr>
            <a:r>
              <a:rPr lang="en-US" sz="1400" dirty="0">
                <a:solidFill>
                  <a:schemeClr val="bg1"/>
                </a:solidFill>
                <a:latin typeface="+mn-lt"/>
              </a:rPr>
              <a:t>Sending 1 reminder text and 2 postcards resulted in higher completion rates than 2 text reminders and only 1 postcard</a:t>
            </a:r>
          </a:p>
        </p:txBody>
      </p:sp>
      <p:sp>
        <p:nvSpPr>
          <p:cNvPr id="12" name="Text Placeholder 31">
            <a:extLst>
              <a:ext uri="{FF2B5EF4-FFF2-40B4-BE49-F238E27FC236}">
                <a16:creationId xmlns:a16="http://schemas.microsoft.com/office/drawing/2014/main" id="{D9B60EBD-50BF-1800-C041-AEE6F9DD0835}"/>
              </a:ext>
            </a:extLst>
          </p:cNvPr>
          <p:cNvSpPr txBox="1">
            <a:spLocks/>
          </p:cNvSpPr>
          <p:nvPr/>
        </p:nvSpPr>
        <p:spPr>
          <a:xfrm>
            <a:off x="7307724" y="2560320"/>
            <a:ext cx="1936743" cy="3230880"/>
          </a:xfrm>
          <a:prstGeom prst="rect">
            <a:avLst/>
          </a:prstGeom>
          <a:ln>
            <a:solidFill>
              <a:schemeClr val="bg2">
                <a:lumMod val="50000"/>
              </a:schemeClr>
            </a:solidFill>
          </a:ln>
        </p:spPr>
        <p:txBody>
          <a:bodyPr lIns="91440" tIns="91440" rIns="91440" bIns="45720" anchor="t"/>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schemeClr val="bg1"/>
                </a:solidFill>
                <a:latin typeface="+mn-lt"/>
                <a:ea typeface="Roboto Light"/>
                <a:cs typeface="Roboto Light"/>
              </a:rPr>
              <a:t>Text </a:t>
            </a:r>
            <a:br>
              <a:rPr lang="en-US" sz="1400">
                <a:solidFill>
                  <a:schemeClr val="bg1"/>
                </a:solidFill>
                <a:latin typeface="+mn-lt"/>
                <a:ea typeface="Roboto Light"/>
                <a:cs typeface="Roboto Light"/>
              </a:rPr>
            </a:br>
            <a:r>
              <a:rPr lang="en-US" sz="1400">
                <a:solidFill>
                  <a:schemeClr val="bg1"/>
                </a:solidFill>
                <a:latin typeface="+mn-lt"/>
                <a:ea typeface="Roboto Light"/>
                <a:cs typeface="Roboto Light"/>
              </a:rPr>
              <a:t>Reminders</a:t>
            </a:r>
          </a:p>
          <a:p>
            <a:pPr marL="0" lvl="1" indent="0">
              <a:buNone/>
            </a:pPr>
            <a:r>
              <a:rPr lang="en-US" sz="1400">
                <a:solidFill>
                  <a:schemeClr val="bg1"/>
                </a:solidFill>
                <a:latin typeface="+mn-lt"/>
                <a:ea typeface="Roboto"/>
                <a:cs typeface="Roboto"/>
              </a:rPr>
              <a:t>Sending text reminders was not negatively associated with data quality </a:t>
            </a:r>
            <a:br>
              <a:rPr lang="en-US" sz="1400">
                <a:solidFill>
                  <a:schemeClr val="bg1"/>
                </a:solidFill>
                <a:latin typeface="+mn-lt"/>
                <a:ea typeface="Roboto"/>
                <a:cs typeface="Roboto"/>
              </a:rPr>
            </a:br>
            <a:r>
              <a:rPr lang="en-US" sz="1400">
                <a:solidFill>
                  <a:schemeClr val="bg1"/>
                </a:solidFill>
                <a:latin typeface="+mn-lt"/>
                <a:ea typeface="Roboto"/>
                <a:cs typeface="Roboto"/>
              </a:rPr>
              <a:t>or sample representation</a:t>
            </a:r>
          </a:p>
        </p:txBody>
      </p:sp>
      <p:sp>
        <p:nvSpPr>
          <p:cNvPr id="14" name="Text Placeholder 31">
            <a:extLst>
              <a:ext uri="{FF2B5EF4-FFF2-40B4-BE49-F238E27FC236}">
                <a16:creationId xmlns:a16="http://schemas.microsoft.com/office/drawing/2014/main" id="{1AD2BC4B-9C14-F1BD-C767-911AADD75739}"/>
              </a:ext>
            </a:extLst>
          </p:cNvPr>
          <p:cNvSpPr txBox="1">
            <a:spLocks/>
          </p:cNvSpPr>
          <p:nvPr/>
        </p:nvSpPr>
        <p:spPr>
          <a:xfrm>
            <a:off x="9515031" y="2560320"/>
            <a:ext cx="1936743" cy="3230880"/>
          </a:xfrm>
          <a:prstGeom prst="rect">
            <a:avLst/>
          </a:prstGeom>
          <a:ln>
            <a:solidFill>
              <a:schemeClr val="bg2">
                <a:lumMod val="50000"/>
              </a:schemeClr>
            </a:solidFill>
          </a:ln>
        </p:spPr>
        <p:txBody>
          <a:bodyPr lIns="91440" tIns="91440" rIns="91440" bIns="45720" anchor="t"/>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schemeClr val="bg1"/>
                </a:solidFill>
                <a:latin typeface="+mn-lt"/>
                <a:ea typeface="Roboto Light"/>
                <a:cs typeface="Roboto Light"/>
              </a:rPr>
              <a:t>Text vs. Email Invitations</a:t>
            </a:r>
          </a:p>
          <a:p>
            <a:pPr marL="0" lvl="1" indent="0">
              <a:buNone/>
            </a:pPr>
            <a:r>
              <a:rPr lang="en-US" sz="1400">
                <a:solidFill>
                  <a:schemeClr val="bg1"/>
                </a:solidFill>
                <a:latin typeface="+mn-lt"/>
                <a:ea typeface="Roboto"/>
                <a:cs typeface="Roboto"/>
              </a:rPr>
              <a:t>Text invitations resulted in more completes via smartphone </a:t>
            </a:r>
          </a:p>
        </p:txBody>
      </p:sp>
    </p:spTree>
    <p:extLst>
      <p:ext uri="{BB962C8B-B14F-4D97-AF65-F5344CB8AC3E}">
        <p14:creationId xmlns:p14="http://schemas.microsoft.com/office/powerpoint/2010/main" val="3053598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1761-3B2B-AC0A-E001-CB90D5961022}"/>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0E734148-44FB-BA3C-D528-0663A9067292}"/>
              </a:ext>
            </a:extLst>
          </p:cNvPr>
          <p:cNvSpPr>
            <a:spLocks noGrp="1"/>
          </p:cNvSpPr>
          <p:nvPr>
            <p:ph type="body" sz="quarter" idx="10"/>
          </p:nvPr>
        </p:nvSpPr>
        <p:spPr>
          <a:xfrm>
            <a:off x="8105614" y="1179967"/>
            <a:ext cx="3021088" cy="3017838"/>
          </a:xfrm>
        </p:spPr>
        <p:txBody>
          <a:bodyPr/>
          <a:lstStyle/>
          <a:p>
            <a:pPr lvl="0"/>
            <a:r>
              <a:rPr lang="en-US" dirty="0"/>
              <a:t>Martha </a:t>
            </a:r>
            <a:r>
              <a:rPr lang="en-US" dirty="0" err="1"/>
              <a:t>McRoy</a:t>
            </a:r>
            <a:endParaRPr lang="en-US" dirty="0"/>
          </a:p>
          <a:p>
            <a:pPr lvl="0"/>
            <a:r>
              <a:rPr lang="en-US" b="0" dirty="0"/>
              <a:t>Senior Research Methodologist I</a:t>
            </a:r>
          </a:p>
          <a:p>
            <a:pPr lvl="0"/>
            <a:r>
              <a:rPr lang="en-US" b="0" dirty="0"/>
              <a:t>McRoy-Martha@norc.org</a:t>
            </a:r>
          </a:p>
        </p:txBody>
      </p:sp>
    </p:spTree>
    <p:extLst>
      <p:ext uri="{BB962C8B-B14F-4D97-AF65-F5344CB8AC3E}">
        <p14:creationId xmlns:p14="http://schemas.microsoft.com/office/powerpoint/2010/main" val="588729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19BA-8339-813F-6101-0C6016A11066}"/>
              </a:ext>
            </a:extLst>
          </p:cNvPr>
          <p:cNvSpPr>
            <a:spLocks noGrp="1"/>
          </p:cNvSpPr>
          <p:nvPr>
            <p:ph type="title"/>
          </p:nvPr>
        </p:nvSpPr>
        <p:spPr/>
        <p:txBody>
          <a:bodyPr/>
          <a:lstStyle/>
          <a:p>
            <a:r>
              <a:rPr lang="en-US" dirty="0"/>
              <a:t>Supplemental Slides</a:t>
            </a:r>
          </a:p>
        </p:txBody>
      </p:sp>
      <p:sp>
        <p:nvSpPr>
          <p:cNvPr id="3" name="Text Placeholder 2">
            <a:extLst>
              <a:ext uri="{FF2B5EF4-FFF2-40B4-BE49-F238E27FC236}">
                <a16:creationId xmlns:a16="http://schemas.microsoft.com/office/drawing/2014/main" id="{C2ED6470-A9A4-FF7D-C84F-EC124D055C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1688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5D2D7-E100-E323-37AB-210D637C7D58}"/>
              </a:ext>
            </a:extLst>
          </p:cNvPr>
          <p:cNvSpPr>
            <a:spLocks noGrp="1"/>
          </p:cNvSpPr>
          <p:nvPr>
            <p:ph type="body" sz="quarter" idx="10"/>
          </p:nvPr>
        </p:nvSpPr>
        <p:spPr/>
        <p:txBody>
          <a:bodyPr/>
          <a:lstStyle/>
          <a:p>
            <a:r>
              <a:rPr lang="en-US"/>
              <a:t>Sequencing Treatments Among </a:t>
            </a:r>
            <a:r>
              <a:rPr lang="en-US">
                <a:latin typeface="+mn-lt"/>
                <a:ea typeface="Roboto Black" panose="02000000000000000000" pitchFamily="2" charset="0"/>
              </a:rPr>
              <a:t>Other Respondents</a:t>
            </a:r>
            <a:endParaRPr lang="en-US" sz="2400">
              <a:latin typeface="+mn-lt"/>
              <a:ea typeface="Roboto Black" panose="02000000000000000000" pitchFamily="2" charset="0"/>
            </a:endParaRPr>
          </a:p>
        </p:txBody>
      </p:sp>
      <p:sp>
        <p:nvSpPr>
          <p:cNvPr id="2" name="Title 1">
            <a:extLst>
              <a:ext uri="{FF2B5EF4-FFF2-40B4-BE49-F238E27FC236}">
                <a16:creationId xmlns:a16="http://schemas.microsoft.com/office/drawing/2014/main" id="{910F67C8-C754-0471-D883-8C89A4825C86}"/>
              </a:ext>
            </a:extLst>
          </p:cNvPr>
          <p:cNvSpPr>
            <a:spLocks noGrp="1"/>
          </p:cNvSpPr>
          <p:nvPr>
            <p:ph type="title"/>
          </p:nvPr>
        </p:nvSpPr>
        <p:spPr/>
        <p:txBody>
          <a:bodyPr/>
          <a:lstStyle/>
          <a:p>
            <a:r>
              <a:rPr lang="en-US">
                <a:latin typeface="Roboto"/>
                <a:ea typeface="Roboto"/>
                <a:cs typeface="Roboto"/>
              </a:rPr>
              <a:t>FHWAR WAVE 3 : EXPERIMENTAL DESIGN OTHER RESPONDENTS</a:t>
            </a:r>
            <a:endParaRPr lang="en-US"/>
          </a:p>
        </p:txBody>
      </p:sp>
      <p:sp>
        <p:nvSpPr>
          <p:cNvPr id="4" name="TextBox 3">
            <a:extLst>
              <a:ext uri="{FF2B5EF4-FFF2-40B4-BE49-F238E27FC236}">
                <a16:creationId xmlns:a16="http://schemas.microsoft.com/office/drawing/2014/main" id="{3FCDB94E-2C65-6097-9D35-94D3BCCFA3E8}"/>
              </a:ext>
            </a:extLst>
          </p:cNvPr>
          <p:cNvSpPr txBox="1"/>
          <p:nvPr/>
        </p:nvSpPr>
        <p:spPr>
          <a:xfrm>
            <a:off x="1092201" y="8969131"/>
            <a:ext cx="5410200" cy="338554"/>
          </a:xfrm>
          <a:prstGeom prst="rect">
            <a:avLst/>
          </a:prstGeom>
          <a:noFill/>
        </p:spPr>
        <p:txBody>
          <a:bodyPr wrap="square" lIns="0">
            <a:spAutoFit/>
          </a:bodyPr>
          <a:lstStyle/>
          <a:p>
            <a:r>
              <a:rPr lang="en-US" sz="1600" b="1">
                <a:solidFill>
                  <a:schemeClr val="bg2">
                    <a:lumMod val="50000"/>
                  </a:schemeClr>
                </a:solidFill>
                <a:latin typeface="+mj-lt"/>
                <a:ea typeface="Roboto Black" panose="02000000000000000000" pitchFamily="2" charset="0"/>
              </a:rPr>
              <a:t>Email Invite and Text Reminder, High Quality Email (HQ)</a:t>
            </a:r>
          </a:p>
        </p:txBody>
      </p:sp>
      <p:grpSp>
        <p:nvGrpSpPr>
          <p:cNvPr id="74" name="Group 73">
            <a:extLst>
              <a:ext uri="{FF2B5EF4-FFF2-40B4-BE49-F238E27FC236}">
                <a16:creationId xmlns:a16="http://schemas.microsoft.com/office/drawing/2014/main" id="{908ADF47-4A6E-934D-1F5C-D123CA51E7C0}"/>
              </a:ext>
            </a:extLst>
          </p:cNvPr>
          <p:cNvGrpSpPr/>
          <p:nvPr/>
        </p:nvGrpSpPr>
        <p:grpSpPr>
          <a:xfrm>
            <a:off x="1048358" y="9294837"/>
            <a:ext cx="9207917" cy="1015570"/>
            <a:chOff x="700632" y="2234926"/>
            <a:chExt cx="9207917" cy="1015570"/>
          </a:xfrm>
        </p:grpSpPr>
        <p:grpSp>
          <p:nvGrpSpPr>
            <p:cNvPr id="9" name="Group 8">
              <a:extLst>
                <a:ext uri="{FF2B5EF4-FFF2-40B4-BE49-F238E27FC236}">
                  <a16:creationId xmlns:a16="http://schemas.microsoft.com/office/drawing/2014/main" id="{304D608D-A792-6DB7-925A-070CA39455CD}"/>
                </a:ext>
              </a:extLst>
            </p:cNvPr>
            <p:cNvGrpSpPr/>
            <p:nvPr/>
          </p:nvGrpSpPr>
          <p:grpSpPr>
            <a:xfrm>
              <a:off x="2299414" y="2496261"/>
              <a:ext cx="1541126" cy="456966"/>
              <a:chOff x="414978" y="2355157"/>
              <a:chExt cx="1541126" cy="456966"/>
            </a:xfrm>
          </p:grpSpPr>
          <p:sp>
            <p:nvSpPr>
              <p:cNvPr id="11" name="TextBox 10">
                <a:extLst>
                  <a:ext uri="{FF2B5EF4-FFF2-40B4-BE49-F238E27FC236}">
                    <a16:creationId xmlns:a16="http://schemas.microsoft.com/office/drawing/2014/main" id="{500584F5-654D-08B3-AB7E-6ED84F618E83}"/>
                  </a:ext>
                </a:extLst>
              </p:cNvPr>
              <p:cNvSpPr txBox="1"/>
              <p:nvPr/>
            </p:nvSpPr>
            <p:spPr bwMode="auto">
              <a:xfrm>
                <a:off x="996101" y="2374410"/>
                <a:ext cx="960003"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a:latin typeface="Roboto" panose="02000000000000000000" pitchFamily="2" charset="0"/>
                    <a:ea typeface="Roboto" panose="02000000000000000000" pitchFamily="2" charset="0"/>
                    <a:cs typeface="Roboto" panose="02000000000000000000" pitchFamily="2" charset="0"/>
                  </a:rPr>
                  <a:t>Letter </a:t>
                </a:r>
                <a:br>
                  <a:rPr lang="en-US" sz="1400">
                    <a:latin typeface="Roboto" panose="02000000000000000000" pitchFamily="2" charset="0"/>
                    <a:ea typeface="Roboto" panose="02000000000000000000" pitchFamily="2" charset="0"/>
                    <a:cs typeface="Roboto" panose="02000000000000000000" pitchFamily="2" charset="0"/>
                  </a:rPr>
                </a:br>
                <a:r>
                  <a:rPr lang="en-US" sz="1400">
                    <a:latin typeface="Roboto" panose="02000000000000000000" pitchFamily="2" charset="0"/>
                    <a:ea typeface="Roboto" panose="02000000000000000000" pitchFamily="2" charset="0"/>
                    <a:cs typeface="Roboto" panose="02000000000000000000" pitchFamily="2" charset="0"/>
                  </a:rPr>
                  <a:t>Invitation</a:t>
                </a:r>
              </a:p>
            </p:txBody>
          </p:sp>
          <p:pic>
            <p:nvPicPr>
              <p:cNvPr id="23" name="Graphic 22">
                <a:extLst>
                  <a:ext uri="{FF2B5EF4-FFF2-40B4-BE49-F238E27FC236}">
                    <a16:creationId xmlns:a16="http://schemas.microsoft.com/office/drawing/2014/main" id="{06D04546-7721-EB50-4B2A-CD5B53CC5D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978" y="2355157"/>
                <a:ext cx="456966" cy="456966"/>
              </a:xfrm>
              <a:prstGeom prst="rect">
                <a:avLst/>
              </a:prstGeom>
            </p:spPr>
          </p:pic>
        </p:grpSp>
        <p:sp>
          <p:nvSpPr>
            <p:cNvPr id="24" name="Rectangle 23">
              <a:extLst>
                <a:ext uri="{FF2B5EF4-FFF2-40B4-BE49-F238E27FC236}">
                  <a16:creationId xmlns:a16="http://schemas.microsoft.com/office/drawing/2014/main" id="{12B7EB87-293C-14DB-298A-52C1CD88381F}"/>
                </a:ext>
              </a:extLst>
            </p:cNvPr>
            <p:cNvSpPr/>
            <p:nvPr/>
          </p:nvSpPr>
          <p:spPr>
            <a:xfrm>
              <a:off x="700632" y="2234926"/>
              <a:ext cx="9144000" cy="1015570"/>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grpSp>
          <p:nvGrpSpPr>
            <p:cNvPr id="19" name="Group 18">
              <a:extLst>
                <a:ext uri="{FF2B5EF4-FFF2-40B4-BE49-F238E27FC236}">
                  <a16:creationId xmlns:a16="http://schemas.microsoft.com/office/drawing/2014/main" id="{8C1E38FE-9B11-DE85-77A6-3F664DC588BB}"/>
                </a:ext>
              </a:extLst>
            </p:cNvPr>
            <p:cNvGrpSpPr/>
            <p:nvPr/>
          </p:nvGrpSpPr>
          <p:grpSpPr>
            <a:xfrm>
              <a:off x="5316973" y="2533701"/>
              <a:ext cx="1589915" cy="446918"/>
              <a:chOff x="5674194" y="2571435"/>
              <a:chExt cx="1589915" cy="446918"/>
            </a:xfrm>
          </p:grpSpPr>
          <p:pic>
            <p:nvPicPr>
              <p:cNvPr id="40" name="Graphic 39">
                <a:extLst>
                  <a:ext uri="{FF2B5EF4-FFF2-40B4-BE49-F238E27FC236}">
                    <a16:creationId xmlns:a16="http://schemas.microsoft.com/office/drawing/2014/main" id="{72E2EB5D-77CD-A8B3-25DF-6E1EE440E7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4194" y="2571435"/>
                <a:ext cx="399704" cy="399704"/>
              </a:xfrm>
              <a:prstGeom prst="rect">
                <a:avLst/>
              </a:prstGeom>
            </p:spPr>
          </p:pic>
          <p:sp>
            <p:nvSpPr>
              <p:cNvPr id="26" name="TextBox 25">
                <a:extLst>
                  <a:ext uri="{FF2B5EF4-FFF2-40B4-BE49-F238E27FC236}">
                    <a16:creationId xmlns:a16="http://schemas.microsoft.com/office/drawing/2014/main" id="{5174E2C5-0476-01B5-B28B-C32977949360}"/>
                  </a:ext>
                </a:extLst>
              </p:cNvPr>
              <p:cNvSpPr txBox="1"/>
              <p:nvPr/>
            </p:nvSpPr>
            <p:spPr bwMode="auto">
              <a:xfrm>
                <a:off x="6185172" y="2587466"/>
                <a:ext cx="1078937"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a:latin typeface="Roboto" panose="02000000000000000000" pitchFamily="2" charset="0"/>
                    <a:ea typeface="Roboto" panose="02000000000000000000" pitchFamily="2" charset="0"/>
                    <a:cs typeface="Roboto" panose="02000000000000000000" pitchFamily="2" charset="0"/>
                  </a:rPr>
                  <a:t>Postcard Reminder</a:t>
                </a:r>
              </a:p>
            </p:txBody>
          </p:sp>
        </p:grpSp>
        <p:grpSp>
          <p:nvGrpSpPr>
            <p:cNvPr id="29" name="Group 28">
              <a:extLst>
                <a:ext uri="{FF2B5EF4-FFF2-40B4-BE49-F238E27FC236}">
                  <a16:creationId xmlns:a16="http://schemas.microsoft.com/office/drawing/2014/main" id="{30BC2E8F-C096-32C4-585C-EE9735DC6236}"/>
                </a:ext>
              </a:extLst>
            </p:cNvPr>
            <p:cNvGrpSpPr/>
            <p:nvPr/>
          </p:nvGrpSpPr>
          <p:grpSpPr>
            <a:xfrm>
              <a:off x="8422092" y="2489533"/>
              <a:ext cx="1486457" cy="482221"/>
              <a:chOff x="8099362" y="2489533"/>
              <a:chExt cx="1486457" cy="482221"/>
            </a:xfrm>
          </p:grpSpPr>
          <p:pic>
            <p:nvPicPr>
              <p:cNvPr id="43" name="Graphic 42">
                <a:extLst>
                  <a:ext uri="{FF2B5EF4-FFF2-40B4-BE49-F238E27FC236}">
                    <a16:creationId xmlns:a16="http://schemas.microsoft.com/office/drawing/2014/main" id="{A0FEDF3E-755D-BD7C-38FE-8963CB6D81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99362" y="2489533"/>
                <a:ext cx="430887" cy="430887"/>
              </a:xfrm>
              <a:prstGeom prst="rect">
                <a:avLst/>
              </a:prstGeom>
            </p:spPr>
          </p:pic>
          <p:sp>
            <p:nvSpPr>
              <p:cNvPr id="87" name="TextBox 86">
                <a:extLst>
                  <a:ext uri="{FF2B5EF4-FFF2-40B4-BE49-F238E27FC236}">
                    <a16:creationId xmlns:a16="http://schemas.microsoft.com/office/drawing/2014/main" id="{E0307F84-B3E4-6168-4D8D-678EA2237C8B}"/>
                  </a:ext>
                </a:extLst>
              </p:cNvPr>
              <p:cNvSpPr txBox="1"/>
              <p:nvPr/>
            </p:nvSpPr>
            <p:spPr bwMode="auto">
              <a:xfrm>
                <a:off x="8678590" y="2540867"/>
                <a:ext cx="907229"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a:latin typeface="Roboto" panose="02000000000000000000" pitchFamily="2" charset="0"/>
                    <a:ea typeface="Roboto" panose="02000000000000000000" pitchFamily="2" charset="0"/>
                    <a:cs typeface="Roboto" panose="02000000000000000000" pitchFamily="2" charset="0"/>
                  </a:rPr>
                  <a:t>PAPI Mailing</a:t>
                </a:r>
              </a:p>
            </p:txBody>
          </p:sp>
        </p:grpSp>
        <p:grpSp>
          <p:nvGrpSpPr>
            <p:cNvPr id="16" name="Group 15">
              <a:extLst>
                <a:ext uri="{FF2B5EF4-FFF2-40B4-BE49-F238E27FC236}">
                  <a16:creationId xmlns:a16="http://schemas.microsoft.com/office/drawing/2014/main" id="{0E3FA3C7-05A8-2362-CC76-B22B1172EB9C}"/>
                </a:ext>
              </a:extLst>
            </p:cNvPr>
            <p:cNvGrpSpPr/>
            <p:nvPr/>
          </p:nvGrpSpPr>
          <p:grpSpPr>
            <a:xfrm>
              <a:off x="3832445" y="2496261"/>
              <a:ext cx="1492623" cy="477289"/>
              <a:chOff x="814886" y="2496261"/>
              <a:chExt cx="1492623" cy="477289"/>
            </a:xfrm>
          </p:grpSpPr>
          <p:pic>
            <p:nvPicPr>
              <p:cNvPr id="17" name="Graphic 16">
                <a:extLst>
                  <a:ext uri="{FF2B5EF4-FFF2-40B4-BE49-F238E27FC236}">
                    <a16:creationId xmlns:a16="http://schemas.microsoft.com/office/drawing/2014/main" id="{8E9215AA-486E-034A-8515-A2ED1F926A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4886" y="2496261"/>
                <a:ext cx="477289" cy="477289"/>
              </a:xfrm>
              <a:prstGeom prst="rect">
                <a:avLst/>
              </a:prstGeom>
            </p:spPr>
          </p:pic>
          <p:sp>
            <p:nvSpPr>
              <p:cNvPr id="18" name="TextBox 17">
                <a:extLst>
                  <a:ext uri="{FF2B5EF4-FFF2-40B4-BE49-F238E27FC236}">
                    <a16:creationId xmlns:a16="http://schemas.microsoft.com/office/drawing/2014/main" id="{B829D418-65E6-6E13-89AF-3F6D9CB64506}"/>
                  </a:ext>
                </a:extLst>
              </p:cNvPr>
              <p:cNvSpPr txBox="1"/>
              <p:nvPr/>
            </p:nvSpPr>
            <p:spPr bwMode="auto">
              <a:xfrm>
                <a:off x="1317594" y="2519461"/>
                <a:ext cx="989915"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b="1">
                    <a:latin typeface="Roboto" panose="02000000000000000000" pitchFamily="2" charset="0"/>
                    <a:ea typeface="Roboto" panose="02000000000000000000" pitchFamily="2" charset="0"/>
                    <a:cs typeface="Roboto" panose="02000000000000000000" pitchFamily="2" charset="0"/>
                  </a:rPr>
                  <a:t>Text </a:t>
                </a:r>
                <a:br>
                  <a:rPr lang="en-US" sz="1400" b="1">
                    <a:latin typeface="Roboto" panose="02000000000000000000" pitchFamily="2" charset="0"/>
                    <a:ea typeface="Roboto" panose="02000000000000000000" pitchFamily="2" charset="0"/>
                    <a:cs typeface="Roboto" panose="02000000000000000000" pitchFamily="2" charset="0"/>
                  </a:rPr>
                </a:br>
                <a:r>
                  <a:rPr lang="en-US" sz="1400" b="1">
                    <a:latin typeface="Roboto" panose="02000000000000000000" pitchFamily="2" charset="0"/>
                    <a:ea typeface="Roboto" panose="02000000000000000000" pitchFamily="2" charset="0"/>
                    <a:cs typeface="Roboto" panose="02000000000000000000" pitchFamily="2" charset="0"/>
                  </a:rPr>
                  <a:t>Reminder</a:t>
                </a:r>
              </a:p>
            </p:txBody>
          </p:sp>
        </p:grpSp>
      </p:grpSp>
      <p:grpSp>
        <p:nvGrpSpPr>
          <p:cNvPr id="81" name="Group 80">
            <a:extLst>
              <a:ext uri="{FF2B5EF4-FFF2-40B4-BE49-F238E27FC236}">
                <a16:creationId xmlns:a16="http://schemas.microsoft.com/office/drawing/2014/main" id="{0F7213FC-DFC4-00ED-121A-9135BD45A0EF}"/>
              </a:ext>
            </a:extLst>
          </p:cNvPr>
          <p:cNvGrpSpPr/>
          <p:nvPr/>
        </p:nvGrpSpPr>
        <p:grpSpPr>
          <a:xfrm>
            <a:off x="1048358" y="11048941"/>
            <a:ext cx="9193620" cy="1015570"/>
            <a:chOff x="700632" y="2234926"/>
            <a:chExt cx="9193620" cy="1015570"/>
          </a:xfrm>
        </p:grpSpPr>
        <p:grpSp>
          <p:nvGrpSpPr>
            <p:cNvPr id="82" name="Group 81">
              <a:extLst>
                <a:ext uri="{FF2B5EF4-FFF2-40B4-BE49-F238E27FC236}">
                  <a16:creationId xmlns:a16="http://schemas.microsoft.com/office/drawing/2014/main" id="{1980F889-20B1-2EE4-6A5E-C06C01DB387E}"/>
                </a:ext>
              </a:extLst>
            </p:cNvPr>
            <p:cNvGrpSpPr/>
            <p:nvPr/>
          </p:nvGrpSpPr>
          <p:grpSpPr>
            <a:xfrm>
              <a:off x="2299414" y="2496261"/>
              <a:ext cx="1541126" cy="456966"/>
              <a:chOff x="414978" y="2355157"/>
              <a:chExt cx="1541126" cy="456966"/>
            </a:xfrm>
          </p:grpSpPr>
          <p:sp>
            <p:nvSpPr>
              <p:cNvPr id="110" name="TextBox 109">
                <a:extLst>
                  <a:ext uri="{FF2B5EF4-FFF2-40B4-BE49-F238E27FC236}">
                    <a16:creationId xmlns:a16="http://schemas.microsoft.com/office/drawing/2014/main" id="{C5A3CC76-D3D9-932D-6389-4F3D4A3E3E12}"/>
                  </a:ext>
                </a:extLst>
              </p:cNvPr>
              <p:cNvSpPr txBox="1"/>
              <p:nvPr/>
            </p:nvSpPr>
            <p:spPr bwMode="auto">
              <a:xfrm>
                <a:off x="996101" y="2374410"/>
                <a:ext cx="960003"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a:latin typeface="Roboto" panose="02000000000000000000" pitchFamily="2" charset="0"/>
                    <a:ea typeface="Roboto" panose="02000000000000000000" pitchFamily="2" charset="0"/>
                    <a:cs typeface="Roboto" panose="02000000000000000000" pitchFamily="2" charset="0"/>
                  </a:rPr>
                  <a:t>Letter </a:t>
                </a:r>
                <a:br>
                  <a:rPr lang="en-US" sz="1400">
                    <a:latin typeface="Roboto" panose="02000000000000000000" pitchFamily="2" charset="0"/>
                    <a:ea typeface="Roboto" panose="02000000000000000000" pitchFamily="2" charset="0"/>
                    <a:cs typeface="Roboto" panose="02000000000000000000" pitchFamily="2" charset="0"/>
                  </a:rPr>
                </a:br>
                <a:r>
                  <a:rPr lang="en-US" sz="1400">
                    <a:latin typeface="Roboto" panose="02000000000000000000" pitchFamily="2" charset="0"/>
                    <a:ea typeface="Roboto" panose="02000000000000000000" pitchFamily="2" charset="0"/>
                    <a:cs typeface="Roboto" panose="02000000000000000000" pitchFamily="2" charset="0"/>
                  </a:rPr>
                  <a:t>Invitation</a:t>
                </a:r>
              </a:p>
            </p:txBody>
          </p:sp>
          <p:pic>
            <p:nvPicPr>
              <p:cNvPr id="111" name="Graphic 110">
                <a:extLst>
                  <a:ext uri="{FF2B5EF4-FFF2-40B4-BE49-F238E27FC236}">
                    <a16:creationId xmlns:a16="http://schemas.microsoft.com/office/drawing/2014/main" id="{BCAA3AE4-2017-D25B-8ED5-DB13B8F39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978" y="2355157"/>
                <a:ext cx="456966" cy="456966"/>
              </a:xfrm>
              <a:prstGeom prst="rect">
                <a:avLst/>
              </a:prstGeom>
            </p:spPr>
          </p:pic>
        </p:grpSp>
        <p:sp>
          <p:nvSpPr>
            <p:cNvPr id="83" name="Rectangle 82">
              <a:extLst>
                <a:ext uri="{FF2B5EF4-FFF2-40B4-BE49-F238E27FC236}">
                  <a16:creationId xmlns:a16="http://schemas.microsoft.com/office/drawing/2014/main" id="{2B1925EF-8314-4B35-FAAA-B47B5AE73612}"/>
                </a:ext>
              </a:extLst>
            </p:cNvPr>
            <p:cNvSpPr/>
            <p:nvPr/>
          </p:nvSpPr>
          <p:spPr>
            <a:xfrm>
              <a:off x="700632" y="2234926"/>
              <a:ext cx="9144000" cy="1015570"/>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grpSp>
          <p:nvGrpSpPr>
            <p:cNvPr id="84" name="Group 83">
              <a:extLst>
                <a:ext uri="{FF2B5EF4-FFF2-40B4-BE49-F238E27FC236}">
                  <a16:creationId xmlns:a16="http://schemas.microsoft.com/office/drawing/2014/main" id="{5E47E0D6-24C6-4318-C356-ABEC21795149}"/>
                </a:ext>
              </a:extLst>
            </p:cNvPr>
            <p:cNvGrpSpPr/>
            <p:nvPr/>
          </p:nvGrpSpPr>
          <p:grpSpPr>
            <a:xfrm>
              <a:off x="5316973" y="2533701"/>
              <a:ext cx="1589915" cy="446918"/>
              <a:chOff x="5674194" y="2571435"/>
              <a:chExt cx="1589915" cy="446918"/>
            </a:xfrm>
          </p:grpSpPr>
          <p:pic>
            <p:nvPicPr>
              <p:cNvPr id="108" name="Graphic 107">
                <a:extLst>
                  <a:ext uri="{FF2B5EF4-FFF2-40B4-BE49-F238E27FC236}">
                    <a16:creationId xmlns:a16="http://schemas.microsoft.com/office/drawing/2014/main" id="{6E59156A-F973-790D-DE83-F8E15FE633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4194" y="2571435"/>
                <a:ext cx="399704" cy="399704"/>
              </a:xfrm>
              <a:prstGeom prst="rect">
                <a:avLst/>
              </a:prstGeom>
            </p:spPr>
          </p:pic>
          <p:sp>
            <p:nvSpPr>
              <p:cNvPr id="109" name="TextBox 108">
                <a:extLst>
                  <a:ext uri="{FF2B5EF4-FFF2-40B4-BE49-F238E27FC236}">
                    <a16:creationId xmlns:a16="http://schemas.microsoft.com/office/drawing/2014/main" id="{C803F4EA-675F-95C1-B5AD-710325B2481F}"/>
                  </a:ext>
                </a:extLst>
              </p:cNvPr>
              <p:cNvSpPr txBox="1"/>
              <p:nvPr/>
            </p:nvSpPr>
            <p:spPr bwMode="auto">
              <a:xfrm>
                <a:off x="6185172" y="2587466"/>
                <a:ext cx="1078937"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a:latin typeface="Roboto" panose="02000000000000000000" pitchFamily="2" charset="0"/>
                    <a:ea typeface="Roboto" panose="02000000000000000000" pitchFamily="2" charset="0"/>
                    <a:cs typeface="Roboto" panose="02000000000000000000" pitchFamily="2" charset="0"/>
                  </a:rPr>
                  <a:t>Postcard Reminder</a:t>
                </a:r>
              </a:p>
            </p:txBody>
          </p:sp>
        </p:grpSp>
        <p:grpSp>
          <p:nvGrpSpPr>
            <p:cNvPr id="91" name="Group 90">
              <a:extLst>
                <a:ext uri="{FF2B5EF4-FFF2-40B4-BE49-F238E27FC236}">
                  <a16:creationId xmlns:a16="http://schemas.microsoft.com/office/drawing/2014/main" id="{09E935C7-EAE5-1828-3EB3-AF1D255E9A75}"/>
                </a:ext>
              </a:extLst>
            </p:cNvPr>
            <p:cNvGrpSpPr/>
            <p:nvPr/>
          </p:nvGrpSpPr>
          <p:grpSpPr>
            <a:xfrm>
              <a:off x="8422083" y="2489533"/>
              <a:ext cx="1472169" cy="482221"/>
              <a:chOff x="8099353" y="2489533"/>
              <a:chExt cx="1472169" cy="482221"/>
            </a:xfrm>
          </p:grpSpPr>
          <p:pic>
            <p:nvPicPr>
              <p:cNvPr id="104" name="Graphic 103">
                <a:extLst>
                  <a:ext uri="{FF2B5EF4-FFF2-40B4-BE49-F238E27FC236}">
                    <a16:creationId xmlns:a16="http://schemas.microsoft.com/office/drawing/2014/main" id="{EC5FDACC-8B6E-CD53-8F99-AACB24F860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99353" y="2489533"/>
                <a:ext cx="430887" cy="430887"/>
              </a:xfrm>
              <a:prstGeom prst="rect">
                <a:avLst/>
              </a:prstGeom>
            </p:spPr>
          </p:pic>
          <p:sp>
            <p:nvSpPr>
              <p:cNvPr id="105" name="TextBox 104">
                <a:extLst>
                  <a:ext uri="{FF2B5EF4-FFF2-40B4-BE49-F238E27FC236}">
                    <a16:creationId xmlns:a16="http://schemas.microsoft.com/office/drawing/2014/main" id="{7543626A-9DFC-BE42-AA59-E3A77CCF8CB8}"/>
                  </a:ext>
                </a:extLst>
              </p:cNvPr>
              <p:cNvSpPr txBox="1"/>
              <p:nvPr/>
            </p:nvSpPr>
            <p:spPr bwMode="auto">
              <a:xfrm>
                <a:off x="8664293" y="2540867"/>
                <a:ext cx="907229"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a:latin typeface="Roboto" panose="02000000000000000000" pitchFamily="2" charset="0"/>
                    <a:ea typeface="Roboto" panose="02000000000000000000" pitchFamily="2" charset="0"/>
                    <a:cs typeface="Roboto" panose="02000000000000000000" pitchFamily="2" charset="0"/>
                  </a:rPr>
                  <a:t>PAPI Mailing</a:t>
                </a:r>
              </a:p>
            </p:txBody>
          </p:sp>
        </p:grpSp>
        <p:grpSp>
          <p:nvGrpSpPr>
            <p:cNvPr id="93" name="Group 92">
              <a:extLst>
                <a:ext uri="{FF2B5EF4-FFF2-40B4-BE49-F238E27FC236}">
                  <a16:creationId xmlns:a16="http://schemas.microsoft.com/office/drawing/2014/main" id="{5D7A7869-4CA9-9615-47B9-5893EC6C1AC9}"/>
                </a:ext>
              </a:extLst>
            </p:cNvPr>
            <p:cNvGrpSpPr/>
            <p:nvPr/>
          </p:nvGrpSpPr>
          <p:grpSpPr>
            <a:xfrm>
              <a:off x="6840262" y="2524837"/>
              <a:ext cx="1589915" cy="446918"/>
              <a:chOff x="4131135" y="2571435"/>
              <a:chExt cx="1589915" cy="446918"/>
            </a:xfrm>
          </p:grpSpPr>
          <p:pic>
            <p:nvPicPr>
              <p:cNvPr id="100" name="Graphic 99">
                <a:extLst>
                  <a:ext uri="{FF2B5EF4-FFF2-40B4-BE49-F238E27FC236}">
                    <a16:creationId xmlns:a16="http://schemas.microsoft.com/office/drawing/2014/main" id="{B1153F32-E957-4F9D-932B-BC3D8CFACB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1135" y="2571435"/>
                <a:ext cx="399704" cy="399704"/>
              </a:xfrm>
              <a:prstGeom prst="rect">
                <a:avLst/>
              </a:prstGeom>
            </p:spPr>
          </p:pic>
          <p:sp>
            <p:nvSpPr>
              <p:cNvPr id="101" name="TextBox 100">
                <a:extLst>
                  <a:ext uri="{FF2B5EF4-FFF2-40B4-BE49-F238E27FC236}">
                    <a16:creationId xmlns:a16="http://schemas.microsoft.com/office/drawing/2014/main" id="{714D86D3-79D0-6A84-0F69-06B33D8D3D2E}"/>
                  </a:ext>
                </a:extLst>
              </p:cNvPr>
              <p:cNvSpPr txBox="1"/>
              <p:nvPr/>
            </p:nvSpPr>
            <p:spPr bwMode="auto">
              <a:xfrm>
                <a:off x="4642113" y="2587466"/>
                <a:ext cx="1078937"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a:latin typeface="Roboto" panose="02000000000000000000" pitchFamily="2" charset="0"/>
                    <a:ea typeface="Roboto" panose="02000000000000000000" pitchFamily="2" charset="0"/>
                    <a:cs typeface="Roboto" panose="02000000000000000000" pitchFamily="2" charset="0"/>
                  </a:rPr>
                  <a:t>Postcard Reminder</a:t>
                </a:r>
              </a:p>
            </p:txBody>
          </p:sp>
        </p:grpSp>
        <p:sp>
          <p:nvSpPr>
            <p:cNvPr id="99" name="TextBox 98">
              <a:extLst>
                <a:ext uri="{FF2B5EF4-FFF2-40B4-BE49-F238E27FC236}">
                  <a16:creationId xmlns:a16="http://schemas.microsoft.com/office/drawing/2014/main" id="{4D759BA6-81BF-CA99-F650-DF8758FC1911}"/>
                </a:ext>
              </a:extLst>
            </p:cNvPr>
            <p:cNvSpPr txBox="1"/>
            <p:nvPr/>
          </p:nvSpPr>
          <p:spPr bwMode="auto">
            <a:xfrm>
              <a:off x="4326060" y="2544394"/>
              <a:ext cx="989915"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b="1">
                  <a:latin typeface="Roboto" panose="02000000000000000000" pitchFamily="2" charset="0"/>
                  <a:ea typeface="Roboto" panose="02000000000000000000" pitchFamily="2" charset="0"/>
                  <a:cs typeface="Roboto" panose="02000000000000000000" pitchFamily="2" charset="0"/>
                </a:rPr>
                <a:t>Text</a:t>
              </a:r>
              <a:br>
                <a:rPr lang="en-US" sz="1400" b="1">
                  <a:latin typeface="Roboto" panose="02000000000000000000" pitchFamily="2" charset="0"/>
                  <a:ea typeface="Roboto" panose="02000000000000000000" pitchFamily="2" charset="0"/>
                  <a:cs typeface="Roboto" panose="02000000000000000000" pitchFamily="2" charset="0"/>
                </a:rPr>
              </a:br>
              <a:r>
                <a:rPr lang="en-US" sz="1400" b="1">
                  <a:latin typeface="Roboto" panose="02000000000000000000" pitchFamily="2" charset="0"/>
                  <a:ea typeface="Roboto" panose="02000000000000000000" pitchFamily="2" charset="0"/>
                  <a:cs typeface="Roboto" panose="02000000000000000000" pitchFamily="2" charset="0"/>
                </a:rPr>
                <a:t>Reminder</a:t>
              </a:r>
            </a:p>
          </p:txBody>
        </p:sp>
      </p:grpSp>
      <p:sp>
        <p:nvSpPr>
          <p:cNvPr id="112" name="TextBox 111">
            <a:extLst>
              <a:ext uri="{FF2B5EF4-FFF2-40B4-BE49-F238E27FC236}">
                <a16:creationId xmlns:a16="http://schemas.microsoft.com/office/drawing/2014/main" id="{E4F7700C-CA9A-AB52-0E50-0ABB2BE93A48}"/>
              </a:ext>
            </a:extLst>
          </p:cNvPr>
          <p:cNvSpPr txBox="1"/>
          <p:nvPr/>
        </p:nvSpPr>
        <p:spPr>
          <a:xfrm>
            <a:off x="1107032" y="10722170"/>
            <a:ext cx="5594661" cy="338554"/>
          </a:xfrm>
          <a:prstGeom prst="rect">
            <a:avLst/>
          </a:prstGeom>
          <a:noFill/>
        </p:spPr>
        <p:txBody>
          <a:bodyPr wrap="square" lIns="0">
            <a:spAutoFit/>
          </a:bodyPr>
          <a:lstStyle/>
          <a:p>
            <a:r>
              <a:rPr lang="en-US" sz="1600" b="1">
                <a:solidFill>
                  <a:schemeClr val="bg2">
                    <a:lumMod val="50000"/>
                  </a:schemeClr>
                </a:solidFill>
                <a:latin typeface="+mj-lt"/>
                <a:ea typeface="Roboto Black" panose="02000000000000000000" pitchFamily="2" charset="0"/>
              </a:rPr>
              <a:t>Email Invite and Text Reminder, Low Quality Email (LQ)</a:t>
            </a:r>
          </a:p>
        </p:txBody>
      </p:sp>
      <p:sp>
        <p:nvSpPr>
          <p:cNvPr id="5" name="TextBox 4">
            <a:extLst>
              <a:ext uri="{FF2B5EF4-FFF2-40B4-BE49-F238E27FC236}">
                <a16:creationId xmlns:a16="http://schemas.microsoft.com/office/drawing/2014/main" id="{0BD157FC-754F-0B7A-0C75-28F64C403415}"/>
              </a:ext>
            </a:extLst>
          </p:cNvPr>
          <p:cNvSpPr txBox="1"/>
          <p:nvPr/>
        </p:nvSpPr>
        <p:spPr>
          <a:xfrm>
            <a:off x="1092201" y="7257501"/>
            <a:ext cx="5515708" cy="338554"/>
          </a:xfrm>
          <a:prstGeom prst="rect">
            <a:avLst/>
          </a:prstGeom>
          <a:noFill/>
        </p:spPr>
        <p:txBody>
          <a:bodyPr wrap="square" lIns="0">
            <a:spAutoFit/>
          </a:bodyPr>
          <a:lstStyle/>
          <a:p>
            <a:r>
              <a:rPr lang="en-US" sz="1600" b="1">
                <a:solidFill>
                  <a:schemeClr val="bg2">
                    <a:lumMod val="50000"/>
                  </a:schemeClr>
                </a:solidFill>
                <a:latin typeface="+mj-lt"/>
                <a:ea typeface="Roboto Black" panose="02000000000000000000" pitchFamily="2" charset="0"/>
              </a:rPr>
              <a:t>Email Invite and Email Reminder, High Quality Email (HQ)</a:t>
            </a:r>
          </a:p>
        </p:txBody>
      </p:sp>
      <p:grpSp>
        <p:nvGrpSpPr>
          <p:cNvPr id="6" name="Group 5">
            <a:extLst>
              <a:ext uri="{FF2B5EF4-FFF2-40B4-BE49-F238E27FC236}">
                <a16:creationId xmlns:a16="http://schemas.microsoft.com/office/drawing/2014/main" id="{C29BE291-F2C3-7A2C-D829-8A76DC703B71}"/>
              </a:ext>
            </a:extLst>
          </p:cNvPr>
          <p:cNvGrpSpPr/>
          <p:nvPr/>
        </p:nvGrpSpPr>
        <p:grpSpPr>
          <a:xfrm>
            <a:off x="1048358" y="7583207"/>
            <a:ext cx="9222195" cy="1015570"/>
            <a:chOff x="700632" y="2234926"/>
            <a:chExt cx="9222195" cy="1015570"/>
          </a:xfrm>
        </p:grpSpPr>
        <p:grpSp>
          <p:nvGrpSpPr>
            <p:cNvPr id="7" name="Group 6">
              <a:extLst>
                <a:ext uri="{FF2B5EF4-FFF2-40B4-BE49-F238E27FC236}">
                  <a16:creationId xmlns:a16="http://schemas.microsoft.com/office/drawing/2014/main" id="{8797BB16-546D-610D-D266-23C5B9426747}"/>
                </a:ext>
              </a:extLst>
            </p:cNvPr>
            <p:cNvGrpSpPr/>
            <p:nvPr/>
          </p:nvGrpSpPr>
          <p:grpSpPr>
            <a:xfrm>
              <a:off x="2299414" y="2496261"/>
              <a:ext cx="1541126" cy="456966"/>
              <a:chOff x="414978" y="2355157"/>
              <a:chExt cx="1541126" cy="456966"/>
            </a:xfrm>
          </p:grpSpPr>
          <p:sp>
            <p:nvSpPr>
              <p:cNvPr id="39" name="TextBox 38">
                <a:extLst>
                  <a:ext uri="{FF2B5EF4-FFF2-40B4-BE49-F238E27FC236}">
                    <a16:creationId xmlns:a16="http://schemas.microsoft.com/office/drawing/2014/main" id="{8030BE64-7B00-BC75-5AC1-E38AA27750DD}"/>
                  </a:ext>
                </a:extLst>
              </p:cNvPr>
              <p:cNvSpPr txBox="1"/>
              <p:nvPr/>
            </p:nvSpPr>
            <p:spPr bwMode="auto">
              <a:xfrm>
                <a:off x="996101" y="2374410"/>
                <a:ext cx="960003"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a:latin typeface="Roboto" panose="02000000000000000000" pitchFamily="2" charset="0"/>
                    <a:ea typeface="Roboto" panose="02000000000000000000" pitchFamily="2" charset="0"/>
                    <a:cs typeface="Roboto" panose="02000000000000000000" pitchFamily="2" charset="0"/>
                  </a:rPr>
                  <a:t>Letter </a:t>
                </a:r>
                <a:br>
                  <a:rPr lang="en-US" sz="1400">
                    <a:latin typeface="Roboto" panose="02000000000000000000" pitchFamily="2" charset="0"/>
                    <a:ea typeface="Roboto" panose="02000000000000000000" pitchFamily="2" charset="0"/>
                    <a:cs typeface="Roboto" panose="02000000000000000000" pitchFamily="2" charset="0"/>
                  </a:rPr>
                </a:br>
                <a:r>
                  <a:rPr lang="en-US" sz="1400">
                    <a:latin typeface="Roboto" panose="02000000000000000000" pitchFamily="2" charset="0"/>
                    <a:ea typeface="Roboto" panose="02000000000000000000" pitchFamily="2" charset="0"/>
                    <a:cs typeface="Roboto" panose="02000000000000000000" pitchFamily="2" charset="0"/>
                  </a:rPr>
                  <a:t>Invitation</a:t>
                </a:r>
              </a:p>
            </p:txBody>
          </p:sp>
          <p:pic>
            <p:nvPicPr>
              <p:cNvPr id="41" name="Graphic 40">
                <a:extLst>
                  <a:ext uri="{FF2B5EF4-FFF2-40B4-BE49-F238E27FC236}">
                    <a16:creationId xmlns:a16="http://schemas.microsoft.com/office/drawing/2014/main" id="{E8D781DF-8B3C-6793-379F-B54EB4AA36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978" y="2355157"/>
                <a:ext cx="456966" cy="456966"/>
              </a:xfrm>
              <a:prstGeom prst="rect">
                <a:avLst/>
              </a:prstGeom>
            </p:spPr>
          </p:pic>
        </p:grpSp>
        <p:sp>
          <p:nvSpPr>
            <p:cNvPr id="10" name="Rectangle 9">
              <a:extLst>
                <a:ext uri="{FF2B5EF4-FFF2-40B4-BE49-F238E27FC236}">
                  <a16:creationId xmlns:a16="http://schemas.microsoft.com/office/drawing/2014/main" id="{8349212B-131D-BCFB-2305-01A85C73AB64}"/>
                </a:ext>
              </a:extLst>
            </p:cNvPr>
            <p:cNvSpPr/>
            <p:nvPr/>
          </p:nvSpPr>
          <p:spPr>
            <a:xfrm>
              <a:off x="700632" y="2234926"/>
              <a:ext cx="9144000" cy="1015570"/>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grpSp>
          <p:nvGrpSpPr>
            <p:cNvPr id="12" name="Group 11">
              <a:extLst>
                <a:ext uri="{FF2B5EF4-FFF2-40B4-BE49-F238E27FC236}">
                  <a16:creationId xmlns:a16="http://schemas.microsoft.com/office/drawing/2014/main" id="{DC768198-16CE-759F-CB6A-1F58A73E6A99}"/>
                </a:ext>
              </a:extLst>
            </p:cNvPr>
            <p:cNvGrpSpPr/>
            <p:nvPr/>
          </p:nvGrpSpPr>
          <p:grpSpPr>
            <a:xfrm>
              <a:off x="5316973" y="2533701"/>
              <a:ext cx="1589915" cy="446918"/>
              <a:chOff x="5674194" y="2571435"/>
              <a:chExt cx="1589915" cy="446918"/>
            </a:xfrm>
          </p:grpSpPr>
          <p:pic>
            <p:nvPicPr>
              <p:cNvPr id="37" name="Graphic 36">
                <a:extLst>
                  <a:ext uri="{FF2B5EF4-FFF2-40B4-BE49-F238E27FC236}">
                    <a16:creationId xmlns:a16="http://schemas.microsoft.com/office/drawing/2014/main" id="{FF2B8F93-6192-7C4F-C559-F99B15EC8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4194" y="2571435"/>
                <a:ext cx="399704" cy="399704"/>
              </a:xfrm>
              <a:prstGeom prst="rect">
                <a:avLst/>
              </a:prstGeom>
            </p:spPr>
          </p:pic>
          <p:sp>
            <p:nvSpPr>
              <p:cNvPr id="38" name="TextBox 37">
                <a:extLst>
                  <a:ext uri="{FF2B5EF4-FFF2-40B4-BE49-F238E27FC236}">
                    <a16:creationId xmlns:a16="http://schemas.microsoft.com/office/drawing/2014/main" id="{6FC2B2A1-9F2A-72E0-2300-57B3E0D1D80B}"/>
                  </a:ext>
                </a:extLst>
              </p:cNvPr>
              <p:cNvSpPr txBox="1"/>
              <p:nvPr/>
            </p:nvSpPr>
            <p:spPr bwMode="auto">
              <a:xfrm>
                <a:off x="6185172" y="2587466"/>
                <a:ext cx="1078937"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a:latin typeface="Roboto" panose="02000000000000000000" pitchFamily="2" charset="0"/>
                    <a:ea typeface="Roboto" panose="02000000000000000000" pitchFamily="2" charset="0"/>
                    <a:cs typeface="Roboto" panose="02000000000000000000" pitchFamily="2" charset="0"/>
                  </a:rPr>
                  <a:t>Postcard Reminder</a:t>
                </a:r>
              </a:p>
            </p:txBody>
          </p:sp>
        </p:grpSp>
        <p:sp>
          <p:nvSpPr>
            <p:cNvPr id="36" name="TextBox 35">
              <a:extLst>
                <a:ext uri="{FF2B5EF4-FFF2-40B4-BE49-F238E27FC236}">
                  <a16:creationId xmlns:a16="http://schemas.microsoft.com/office/drawing/2014/main" id="{1A9D4F74-A60F-4D6F-8081-D4C58E408501}"/>
                </a:ext>
              </a:extLst>
            </p:cNvPr>
            <p:cNvSpPr txBox="1"/>
            <p:nvPr/>
          </p:nvSpPr>
          <p:spPr bwMode="auto">
            <a:xfrm>
              <a:off x="1317594" y="2519461"/>
              <a:ext cx="989915"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b="1">
                  <a:latin typeface="Roboto" panose="02000000000000000000" pitchFamily="2" charset="0"/>
                  <a:ea typeface="Roboto" panose="02000000000000000000" pitchFamily="2" charset="0"/>
                  <a:cs typeface="Roboto" panose="02000000000000000000" pitchFamily="2" charset="0"/>
                </a:rPr>
                <a:t>Email (HQ)</a:t>
              </a:r>
              <a:br>
                <a:rPr lang="en-US" sz="1400" b="1">
                  <a:latin typeface="Roboto" panose="02000000000000000000" pitchFamily="2" charset="0"/>
                  <a:ea typeface="Roboto" panose="02000000000000000000" pitchFamily="2" charset="0"/>
                  <a:cs typeface="Roboto" panose="02000000000000000000" pitchFamily="2" charset="0"/>
                </a:rPr>
              </a:br>
              <a:r>
                <a:rPr lang="en-US" sz="1400" b="1">
                  <a:latin typeface="Roboto" panose="02000000000000000000" pitchFamily="2" charset="0"/>
                  <a:ea typeface="Roboto" panose="02000000000000000000" pitchFamily="2" charset="0"/>
                  <a:cs typeface="Roboto" panose="02000000000000000000" pitchFamily="2" charset="0"/>
                </a:rPr>
                <a:t>Invitation</a:t>
              </a:r>
            </a:p>
          </p:txBody>
        </p:sp>
        <p:grpSp>
          <p:nvGrpSpPr>
            <p:cNvPr id="14" name="Group 13">
              <a:extLst>
                <a:ext uri="{FF2B5EF4-FFF2-40B4-BE49-F238E27FC236}">
                  <a16:creationId xmlns:a16="http://schemas.microsoft.com/office/drawing/2014/main" id="{BFF13C41-AED9-7759-1C65-149AF1DF6C93}"/>
                </a:ext>
              </a:extLst>
            </p:cNvPr>
            <p:cNvGrpSpPr/>
            <p:nvPr/>
          </p:nvGrpSpPr>
          <p:grpSpPr>
            <a:xfrm>
              <a:off x="8450658" y="2489533"/>
              <a:ext cx="1472169" cy="482221"/>
              <a:chOff x="8127928" y="2489533"/>
              <a:chExt cx="1472169" cy="482221"/>
            </a:xfrm>
          </p:grpSpPr>
          <p:pic>
            <p:nvPicPr>
              <p:cNvPr id="33" name="Graphic 32">
                <a:extLst>
                  <a:ext uri="{FF2B5EF4-FFF2-40B4-BE49-F238E27FC236}">
                    <a16:creationId xmlns:a16="http://schemas.microsoft.com/office/drawing/2014/main" id="{84AC9E9A-859B-0280-E419-3E38F50C61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27928" y="2489533"/>
                <a:ext cx="430887" cy="430887"/>
              </a:xfrm>
              <a:prstGeom prst="rect">
                <a:avLst/>
              </a:prstGeom>
            </p:spPr>
          </p:pic>
          <p:sp>
            <p:nvSpPr>
              <p:cNvPr id="34" name="TextBox 33">
                <a:extLst>
                  <a:ext uri="{FF2B5EF4-FFF2-40B4-BE49-F238E27FC236}">
                    <a16:creationId xmlns:a16="http://schemas.microsoft.com/office/drawing/2014/main" id="{4008C48A-83EF-F39E-931B-B74769ADBFF4}"/>
                  </a:ext>
                </a:extLst>
              </p:cNvPr>
              <p:cNvSpPr txBox="1"/>
              <p:nvPr/>
            </p:nvSpPr>
            <p:spPr bwMode="auto">
              <a:xfrm>
                <a:off x="8692868" y="2540867"/>
                <a:ext cx="907229"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a:latin typeface="Roboto" panose="02000000000000000000" pitchFamily="2" charset="0"/>
                    <a:ea typeface="Roboto" panose="02000000000000000000" pitchFamily="2" charset="0"/>
                    <a:cs typeface="Roboto" panose="02000000000000000000" pitchFamily="2" charset="0"/>
                  </a:rPr>
                  <a:t>PAPI Mailing</a:t>
                </a:r>
              </a:p>
            </p:txBody>
          </p:sp>
        </p:grpSp>
        <p:grpSp>
          <p:nvGrpSpPr>
            <p:cNvPr id="25" name="Group 24">
              <a:extLst>
                <a:ext uri="{FF2B5EF4-FFF2-40B4-BE49-F238E27FC236}">
                  <a16:creationId xmlns:a16="http://schemas.microsoft.com/office/drawing/2014/main" id="{481C9FE5-D821-0C69-96B9-22A80EAD85DE}"/>
                </a:ext>
              </a:extLst>
            </p:cNvPr>
            <p:cNvGrpSpPr/>
            <p:nvPr/>
          </p:nvGrpSpPr>
          <p:grpSpPr>
            <a:xfrm>
              <a:off x="6868837" y="2524837"/>
              <a:ext cx="1589915" cy="446918"/>
              <a:chOff x="4159710" y="2571435"/>
              <a:chExt cx="1589915" cy="446918"/>
            </a:xfrm>
          </p:grpSpPr>
          <p:pic>
            <p:nvPicPr>
              <p:cNvPr id="27" name="Graphic 26">
                <a:extLst>
                  <a:ext uri="{FF2B5EF4-FFF2-40B4-BE49-F238E27FC236}">
                    <a16:creationId xmlns:a16="http://schemas.microsoft.com/office/drawing/2014/main" id="{001D37FB-B51E-0418-E296-533A9CA0DF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9710" y="2571435"/>
                <a:ext cx="399704" cy="399704"/>
              </a:xfrm>
              <a:prstGeom prst="rect">
                <a:avLst/>
              </a:prstGeom>
            </p:spPr>
          </p:pic>
          <p:sp>
            <p:nvSpPr>
              <p:cNvPr id="30" name="TextBox 29">
                <a:extLst>
                  <a:ext uri="{FF2B5EF4-FFF2-40B4-BE49-F238E27FC236}">
                    <a16:creationId xmlns:a16="http://schemas.microsoft.com/office/drawing/2014/main" id="{EFA2DE3D-A789-C112-5EF1-29CC1528ADE1}"/>
                  </a:ext>
                </a:extLst>
              </p:cNvPr>
              <p:cNvSpPr txBox="1"/>
              <p:nvPr/>
            </p:nvSpPr>
            <p:spPr bwMode="auto">
              <a:xfrm>
                <a:off x="4670688" y="2587466"/>
                <a:ext cx="1078937"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a:latin typeface="Roboto" panose="02000000000000000000" pitchFamily="2" charset="0"/>
                    <a:ea typeface="Roboto" panose="02000000000000000000" pitchFamily="2" charset="0"/>
                    <a:cs typeface="Roboto" panose="02000000000000000000" pitchFamily="2" charset="0"/>
                  </a:rPr>
                  <a:t>Postcard Reminder</a:t>
                </a:r>
              </a:p>
            </p:txBody>
          </p:sp>
        </p:grpSp>
      </p:grpSp>
      <p:pic>
        <p:nvPicPr>
          <p:cNvPr id="8" name="Graphic 7">
            <a:extLst>
              <a:ext uri="{FF2B5EF4-FFF2-40B4-BE49-F238E27FC236}">
                <a16:creationId xmlns:a16="http://schemas.microsoft.com/office/drawing/2014/main" id="{6671145F-5EF4-7046-DCAC-4BC3A82669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50181" y="11347716"/>
            <a:ext cx="477289" cy="477289"/>
          </a:xfrm>
          <a:prstGeom prst="rect">
            <a:avLst/>
          </a:prstGeom>
        </p:spPr>
      </p:pic>
      <p:sp>
        <p:nvSpPr>
          <p:cNvPr id="15" name="TextBox 14">
            <a:extLst>
              <a:ext uri="{FF2B5EF4-FFF2-40B4-BE49-F238E27FC236}">
                <a16:creationId xmlns:a16="http://schemas.microsoft.com/office/drawing/2014/main" id="{B4E74C59-089F-271A-B9F8-BF060828B76B}"/>
              </a:ext>
            </a:extLst>
          </p:cNvPr>
          <p:cNvSpPr txBox="1"/>
          <p:nvPr/>
        </p:nvSpPr>
        <p:spPr bwMode="auto">
          <a:xfrm>
            <a:off x="4668198" y="7890944"/>
            <a:ext cx="989915"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b="1">
                <a:latin typeface="Roboto" panose="02000000000000000000" pitchFamily="2" charset="0"/>
                <a:ea typeface="Roboto" panose="02000000000000000000" pitchFamily="2" charset="0"/>
                <a:cs typeface="Roboto" panose="02000000000000000000" pitchFamily="2" charset="0"/>
              </a:rPr>
              <a:t>Email (HQ) </a:t>
            </a:r>
            <a:br>
              <a:rPr lang="en-US" sz="1400" b="1">
                <a:latin typeface="Roboto" panose="02000000000000000000" pitchFamily="2" charset="0"/>
                <a:ea typeface="Roboto" panose="02000000000000000000" pitchFamily="2" charset="0"/>
                <a:cs typeface="Roboto" panose="02000000000000000000" pitchFamily="2" charset="0"/>
              </a:rPr>
            </a:br>
            <a:r>
              <a:rPr lang="en-US" sz="1400" b="1">
                <a:latin typeface="Roboto" panose="02000000000000000000" pitchFamily="2" charset="0"/>
                <a:ea typeface="Roboto" panose="02000000000000000000" pitchFamily="2" charset="0"/>
                <a:cs typeface="Roboto" panose="02000000000000000000" pitchFamily="2" charset="0"/>
              </a:rPr>
              <a:t>Reminder</a:t>
            </a:r>
          </a:p>
        </p:txBody>
      </p:sp>
      <p:pic>
        <p:nvPicPr>
          <p:cNvPr id="22" name="Graphic 21">
            <a:extLst>
              <a:ext uri="{FF2B5EF4-FFF2-40B4-BE49-F238E27FC236}">
                <a16:creationId xmlns:a16="http://schemas.microsoft.com/office/drawing/2014/main" id="{D2065CEB-3612-9E3B-72EA-C784C35E64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87988" y="9570412"/>
            <a:ext cx="477289" cy="477289"/>
          </a:xfrm>
          <a:prstGeom prst="rect">
            <a:avLst/>
          </a:prstGeom>
        </p:spPr>
      </p:pic>
      <p:sp>
        <p:nvSpPr>
          <p:cNvPr id="31" name="TextBox 30">
            <a:extLst>
              <a:ext uri="{FF2B5EF4-FFF2-40B4-BE49-F238E27FC236}">
                <a16:creationId xmlns:a16="http://schemas.microsoft.com/office/drawing/2014/main" id="{D7C40A4B-6A95-3A56-B0BD-94DDC969DFA7}"/>
              </a:ext>
            </a:extLst>
          </p:cNvPr>
          <p:cNvSpPr txBox="1"/>
          <p:nvPr/>
        </p:nvSpPr>
        <p:spPr bwMode="auto">
          <a:xfrm>
            <a:off x="7690696" y="9593612"/>
            <a:ext cx="989915"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b="1">
                <a:latin typeface="Roboto" panose="02000000000000000000" pitchFamily="2" charset="0"/>
                <a:ea typeface="Roboto" panose="02000000000000000000" pitchFamily="2" charset="0"/>
                <a:cs typeface="Roboto" panose="02000000000000000000" pitchFamily="2" charset="0"/>
              </a:rPr>
              <a:t>Text </a:t>
            </a:r>
            <a:br>
              <a:rPr lang="en-US" sz="1400" b="1">
                <a:latin typeface="Roboto" panose="02000000000000000000" pitchFamily="2" charset="0"/>
                <a:ea typeface="Roboto" panose="02000000000000000000" pitchFamily="2" charset="0"/>
                <a:cs typeface="Roboto" panose="02000000000000000000" pitchFamily="2" charset="0"/>
              </a:rPr>
            </a:br>
            <a:r>
              <a:rPr lang="en-US" sz="1400" b="1">
                <a:latin typeface="Roboto" panose="02000000000000000000" pitchFamily="2" charset="0"/>
                <a:ea typeface="Roboto" panose="02000000000000000000" pitchFamily="2" charset="0"/>
                <a:cs typeface="Roboto" panose="02000000000000000000" pitchFamily="2" charset="0"/>
              </a:rPr>
              <a:t>Reminder</a:t>
            </a:r>
          </a:p>
        </p:txBody>
      </p:sp>
      <p:sp>
        <p:nvSpPr>
          <p:cNvPr id="42" name="TextBox 41">
            <a:extLst>
              <a:ext uri="{FF2B5EF4-FFF2-40B4-BE49-F238E27FC236}">
                <a16:creationId xmlns:a16="http://schemas.microsoft.com/office/drawing/2014/main" id="{C3F2C7C0-9EF0-F058-F1B8-3409DC91A99D}"/>
              </a:ext>
            </a:extLst>
          </p:cNvPr>
          <p:cNvSpPr txBox="1"/>
          <p:nvPr/>
        </p:nvSpPr>
        <p:spPr bwMode="auto">
          <a:xfrm>
            <a:off x="1665320" y="9580432"/>
            <a:ext cx="989915"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b="1">
                <a:latin typeface="Roboto" panose="02000000000000000000" pitchFamily="2" charset="0"/>
                <a:ea typeface="Roboto" panose="02000000000000000000" pitchFamily="2" charset="0"/>
                <a:cs typeface="Roboto" panose="02000000000000000000" pitchFamily="2" charset="0"/>
              </a:rPr>
              <a:t>Email (HQ)</a:t>
            </a:r>
            <a:br>
              <a:rPr lang="en-US" sz="1400" b="1">
                <a:latin typeface="Roboto" panose="02000000000000000000" pitchFamily="2" charset="0"/>
                <a:ea typeface="Roboto" panose="02000000000000000000" pitchFamily="2" charset="0"/>
                <a:cs typeface="Roboto" panose="02000000000000000000" pitchFamily="2" charset="0"/>
              </a:rPr>
            </a:br>
            <a:r>
              <a:rPr lang="en-US" sz="1400" b="1">
                <a:latin typeface="Roboto" panose="02000000000000000000" pitchFamily="2" charset="0"/>
                <a:ea typeface="Roboto" panose="02000000000000000000" pitchFamily="2" charset="0"/>
                <a:cs typeface="Roboto" panose="02000000000000000000" pitchFamily="2" charset="0"/>
              </a:rPr>
              <a:t>Invitation</a:t>
            </a:r>
          </a:p>
        </p:txBody>
      </p:sp>
      <p:sp>
        <p:nvSpPr>
          <p:cNvPr id="45" name="TextBox 44">
            <a:extLst>
              <a:ext uri="{FF2B5EF4-FFF2-40B4-BE49-F238E27FC236}">
                <a16:creationId xmlns:a16="http://schemas.microsoft.com/office/drawing/2014/main" id="{51944264-3529-758C-C161-3B190CD17176}"/>
              </a:ext>
            </a:extLst>
          </p:cNvPr>
          <p:cNvSpPr txBox="1"/>
          <p:nvPr/>
        </p:nvSpPr>
        <p:spPr bwMode="auto">
          <a:xfrm>
            <a:off x="1665320" y="11338852"/>
            <a:ext cx="989915"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spcAft>
                <a:spcPts val="300"/>
              </a:spcAft>
              <a:buFontTx/>
              <a:buNone/>
            </a:pPr>
            <a:r>
              <a:rPr lang="en-US" sz="1400" b="1">
                <a:latin typeface="Roboto" panose="02000000000000000000" pitchFamily="2" charset="0"/>
                <a:ea typeface="Roboto" panose="02000000000000000000" pitchFamily="2" charset="0"/>
                <a:cs typeface="Roboto" panose="02000000000000000000" pitchFamily="2" charset="0"/>
              </a:rPr>
              <a:t>Email (LQ) </a:t>
            </a:r>
            <a:br>
              <a:rPr lang="en-US" sz="1400" b="1">
                <a:latin typeface="Roboto" panose="02000000000000000000" pitchFamily="2" charset="0"/>
                <a:ea typeface="Roboto" panose="02000000000000000000" pitchFamily="2" charset="0"/>
                <a:cs typeface="Roboto" panose="02000000000000000000" pitchFamily="2" charset="0"/>
              </a:rPr>
            </a:br>
            <a:r>
              <a:rPr lang="en-US" sz="1400" b="1">
                <a:latin typeface="Roboto" panose="02000000000000000000" pitchFamily="2" charset="0"/>
                <a:ea typeface="Roboto" panose="02000000000000000000" pitchFamily="2" charset="0"/>
                <a:cs typeface="Roboto" panose="02000000000000000000" pitchFamily="2" charset="0"/>
              </a:rPr>
              <a:t>Invitation</a:t>
            </a:r>
          </a:p>
        </p:txBody>
      </p:sp>
      <p:pic>
        <p:nvPicPr>
          <p:cNvPr id="20" name="Graphic 19">
            <a:extLst>
              <a:ext uri="{FF2B5EF4-FFF2-40B4-BE49-F238E27FC236}">
                <a16:creationId xmlns:a16="http://schemas.microsoft.com/office/drawing/2014/main" id="{2F193192-DD80-1D40-2E5E-A9DEC5E48F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52103" y="7853234"/>
            <a:ext cx="457200" cy="457200"/>
          </a:xfrm>
          <a:prstGeom prst="rect">
            <a:avLst/>
          </a:prstGeom>
        </p:spPr>
      </p:pic>
      <p:pic>
        <p:nvPicPr>
          <p:cNvPr id="21" name="Graphic 20">
            <a:extLst>
              <a:ext uri="{FF2B5EF4-FFF2-40B4-BE49-F238E27FC236}">
                <a16:creationId xmlns:a16="http://schemas.microsoft.com/office/drawing/2014/main" id="{7A508700-05FB-F8E8-7BDE-91615F327D0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3950" y="9553059"/>
            <a:ext cx="457200" cy="457200"/>
          </a:xfrm>
          <a:prstGeom prst="rect">
            <a:avLst/>
          </a:prstGeom>
        </p:spPr>
      </p:pic>
      <p:pic>
        <p:nvPicPr>
          <p:cNvPr id="28" name="Graphic 27">
            <a:extLst>
              <a:ext uri="{FF2B5EF4-FFF2-40B4-BE49-F238E27FC236}">
                <a16:creationId xmlns:a16="http://schemas.microsoft.com/office/drawing/2014/main" id="{2E23EF20-2AD3-D72E-6D1E-B162785072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1949" y="11325695"/>
            <a:ext cx="457200" cy="457200"/>
          </a:xfrm>
          <a:prstGeom prst="rect">
            <a:avLst/>
          </a:prstGeom>
        </p:spPr>
      </p:pic>
      <p:pic>
        <p:nvPicPr>
          <p:cNvPr id="47" name="Graphic 46">
            <a:extLst>
              <a:ext uri="{FF2B5EF4-FFF2-40B4-BE49-F238E27FC236}">
                <a16:creationId xmlns:a16="http://schemas.microsoft.com/office/drawing/2014/main" id="{3C68920F-12E3-01E0-E156-A3FECF93E14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65672" y="7875991"/>
            <a:ext cx="457200" cy="457200"/>
          </a:xfrm>
          <a:prstGeom prst="rect">
            <a:avLst/>
          </a:prstGeom>
        </p:spPr>
      </p:pic>
      <p:sp>
        <p:nvSpPr>
          <p:cNvPr id="13" name="Rectangle 12">
            <a:extLst>
              <a:ext uri="{FF2B5EF4-FFF2-40B4-BE49-F238E27FC236}">
                <a16:creationId xmlns:a16="http://schemas.microsoft.com/office/drawing/2014/main" id="{DBEAE363-5ED0-77C8-F0EA-012C9803501D}"/>
              </a:ext>
            </a:extLst>
          </p:cNvPr>
          <p:cNvSpPr/>
          <p:nvPr/>
        </p:nvSpPr>
        <p:spPr>
          <a:xfrm>
            <a:off x="1124216" y="11131323"/>
            <a:ext cx="1467287" cy="693682"/>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sp>
        <p:nvSpPr>
          <p:cNvPr id="35" name="Text Placeholder 4">
            <a:extLst>
              <a:ext uri="{FF2B5EF4-FFF2-40B4-BE49-F238E27FC236}">
                <a16:creationId xmlns:a16="http://schemas.microsoft.com/office/drawing/2014/main" id="{0926CA8F-C43D-DB1E-A6F9-8FFFF93C88ED}"/>
              </a:ext>
            </a:extLst>
          </p:cNvPr>
          <p:cNvSpPr txBox="1">
            <a:spLocks/>
          </p:cNvSpPr>
          <p:nvPr/>
        </p:nvSpPr>
        <p:spPr>
          <a:xfrm>
            <a:off x="682060" y="6356446"/>
            <a:ext cx="10521337" cy="289555"/>
          </a:xfrm>
          <a:prstGeom prst="rect">
            <a:avLst/>
          </a:prstGeom>
        </p:spPr>
        <p:txBody>
          <a:bodyPr lIns="0" tIns="0" rIns="0" bIns="0" anchor="t"/>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a:solidFill>
                  <a:schemeClr val="bg2">
                    <a:lumMod val="75000"/>
                  </a:schemeClr>
                </a:solidFill>
                <a:ea typeface="Roboto Light"/>
                <a:cs typeface="Roboto Light"/>
              </a:rPr>
              <a:t>High quality email: respondent provided the same email for contact and incentive payment</a:t>
            </a:r>
            <a:br>
              <a:rPr lang="en-US" sz="1200" b="0">
                <a:ea typeface="Roboto Light"/>
                <a:cs typeface="Roboto Light"/>
              </a:rPr>
            </a:br>
            <a:r>
              <a:rPr lang="en-US" sz="1200" b="0">
                <a:solidFill>
                  <a:schemeClr val="bg2">
                    <a:lumMod val="75000"/>
                  </a:schemeClr>
                </a:solidFill>
                <a:ea typeface="Roboto Light"/>
                <a:cs typeface="Roboto Light"/>
              </a:rPr>
              <a:t>Low quality email: respondent did not provide the same email for contact and incentive payment.</a:t>
            </a:r>
            <a:endParaRPr lang="en-US">
              <a:solidFill>
                <a:schemeClr val="bg2">
                  <a:lumMod val="75000"/>
                </a:schemeClr>
              </a:solidFill>
            </a:endParaRPr>
          </a:p>
        </p:txBody>
      </p:sp>
      <p:sp>
        <p:nvSpPr>
          <p:cNvPr id="44" name="TextBox 43">
            <a:extLst>
              <a:ext uri="{FF2B5EF4-FFF2-40B4-BE49-F238E27FC236}">
                <a16:creationId xmlns:a16="http://schemas.microsoft.com/office/drawing/2014/main" id="{377B0E5B-D4BE-4BB1-86E1-AAE55D512DF0}"/>
              </a:ext>
            </a:extLst>
          </p:cNvPr>
          <p:cNvSpPr txBox="1"/>
          <p:nvPr/>
        </p:nvSpPr>
        <p:spPr>
          <a:xfrm>
            <a:off x="275771" y="2567033"/>
            <a:ext cx="4546655" cy="338554"/>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Email Invite and Email Reminder</a:t>
            </a:r>
          </a:p>
          <a:p>
            <a:pPr algn="r">
              <a:lnSpc>
                <a:spcPts val="1600"/>
              </a:lnSpc>
            </a:pPr>
            <a:r>
              <a:rPr lang="en-US" sz="1400" i="1">
                <a:solidFill>
                  <a:schemeClr val="accent3"/>
                </a:solidFill>
                <a:ea typeface="Roboto Light" panose="02000000000000000000" pitchFamily="2" charset="0"/>
              </a:rPr>
              <a:t>High Quality Email (HQ)</a:t>
            </a:r>
          </a:p>
        </p:txBody>
      </p:sp>
      <p:cxnSp>
        <p:nvCxnSpPr>
          <p:cNvPr id="46" name="Straight Arrow Connector 45">
            <a:extLst>
              <a:ext uri="{FF2B5EF4-FFF2-40B4-BE49-F238E27FC236}">
                <a16:creationId xmlns:a16="http://schemas.microsoft.com/office/drawing/2014/main" id="{78BC8F63-A601-6605-7CED-2F35A3CD5726}"/>
              </a:ext>
            </a:extLst>
          </p:cNvPr>
          <p:cNvCxnSpPr>
            <a:cxnSpLocks/>
            <a:stCxn id="59" idx="3"/>
            <a:endCxn id="70" idx="1"/>
          </p:cNvCxnSpPr>
          <p:nvPr/>
        </p:nvCxnSpPr>
        <p:spPr>
          <a:xfrm>
            <a:off x="5972007" y="2654732"/>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4BC2923-E33F-BF02-31E6-505DD98030BF}"/>
              </a:ext>
            </a:extLst>
          </p:cNvPr>
          <p:cNvCxnSpPr>
            <a:cxnSpLocks/>
            <a:stCxn id="70" idx="3"/>
          </p:cNvCxnSpPr>
          <p:nvPr/>
        </p:nvCxnSpPr>
        <p:spPr>
          <a:xfrm>
            <a:off x="7059728" y="2654732"/>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CC5CEBC-A1CD-CC54-BD02-B1EC90378CDF}"/>
              </a:ext>
            </a:extLst>
          </p:cNvPr>
          <p:cNvCxnSpPr>
            <a:cxnSpLocks/>
            <a:endCxn id="80" idx="1"/>
          </p:cNvCxnSpPr>
          <p:nvPr/>
        </p:nvCxnSpPr>
        <p:spPr>
          <a:xfrm>
            <a:off x="8147449" y="2654732"/>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AB5159B-34E7-A594-B852-B3273E3A98D2}"/>
              </a:ext>
            </a:extLst>
          </p:cNvPr>
          <p:cNvCxnSpPr>
            <a:cxnSpLocks/>
            <a:stCxn id="80" idx="3"/>
          </p:cNvCxnSpPr>
          <p:nvPr/>
        </p:nvCxnSpPr>
        <p:spPr>
          <a:xfrm>
            <a:off x="9235170" y="2654732"/>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6D8671C-DBD6-291A-2BB0-CE8A347A697B}"/>
              </a:ext>
            </a:extLst>
          </p:cNvPr>
          <p:cNvCxnSpPr>
            <a:cxnSpLocks/>
            <a:endCxn id="96" idx="1"/>
          </p:cNvCxnSpPr>
          <p:nvPr/>
        </p:nvCxnSpPr>
        <p:spPr>
          <a:xfrm>
            <a:off x="10322891" y="2654732"/>
            <a:ext cx="20448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239A0D9-F953-7365-5047-FA73D8D0DE5F}"/>
              </a:ext>
            </a:extLst>
          </p:cNvPr>
          <p:cNvSpPr txBox="1"/>
          <p:nvPr/>
        </p:nvSpPr>
        <p:spPr>
          <a:xfrm>
            <a:off x="275771" y="4023001"/>
            <a:ext cx="4546655" cy="338554"/>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Email Invite and Text Reminder</a:t>
            </a:r>
          </a:p>
          <a:p>
            <a:pPr algn="r">
              <a:lnSpc>
                <a:spcPts val="1600"/>
              </a:lnSpc>
            </a:pPr>
            <a:r>
              <a:rPr lang="en-US" sz="1600">
                <a:solidFill>
                  <a:schemeClr val="bg2">
                    <a:lumMod val="50000"/>
                  </a:schemeClr>
                </a:solidFill>
                <a:ea typeface="Roboto Black" panose="02000000000000000000" pitchFamily="2" charset="0"/>
              </a:rPr>
              <a:t> </a:t>
            </a:r>
            <a:r>
              <a:rPr lang="en-US" sz="1400" i="1">
                <a:solidFill>
                  <a:schemeClr val="accent3"/>
                </a:solidFill>
                <a:ea typeface="Roboto Light" panose="02000000000000000000" pitchFamily="2" charset="0"/>
              </a:rPr>
              <a:t>High Quality Email (HQ)</a:t>
            </a:r>
            <a:endParaRPr lang="en-US" sz="1600" i="1">
              <a:solidFill>
                <a:schemeClr val="accent3"/>
              </a:solidFill>
              <a:ea typeface="Roboto Light" panose="02000000000000000000" pitchFamily="2" charset="0"/>
            </a:endParaRPr>
          </a:p>
        </p:txBody>
      </p:sp>
      <p:cxnSp>
        <p:nvCxnSpPr>
          <p:cNvPr id="53" name="Straight Arrow Connector 52">
            <a:extLst>
              <a:ext uri="{FF2B5EF4-FFF2-40B4-BE49-F238E27FC236}">
                <a16:creationId xmlns:a16="http://schemas.microsoft.com/office/drawing/2014/main" id="{A08D2089-5806-88B0-829C-723CD3407C43}"/>
              </a:ext>
            </a:extLst>
          </p:cNvPr>
          <p:cNvCxnSpPr>
            <a:cxnSpLocks/>
          </p:cNvCxnSpPr>
          <p:nvPr/>
        </p:nvCxnSpPr>
        <p:spPr>
          <a:xfrm>
            <a:off x="5971936" y="4110700"/>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5D2CCFE-14DE-C521-F014-1D4F959A0F56}"/>
              </a:ext>
            </a:extLst>
          </p:cNvPr>
          <p:cNvCxnSpPr>
            <a:cxnSpLocks/>
          </p:cNvCxnSpPr>
          <p:nvPr/>
        </p:nvCxnSpPr>
        <p:spPr>
          <a:xfrm>
            <a:off x="7059657" y="4110700"/>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94CFE02-C49E-F39F-02E5-B76DBFC429ED}"/>
              </a:ext>
            </a:extLst>
          </p:cNvPr>
          <p:cNvCxnSpPr>
            <a:cxnSpLocks/>
          </p:cNvCxnSpPr>
          <p:nvPr/>
        </p:nvCxnSpPr>
        <p:spPr>
          <a:xfrm>
            <a:off x="8147378" y="4110700"/>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03DA6F7-956B-5F8B-72F7-20B5CB5AC183}"/>
              </a:ext>
            </a:extLst>
          </p:cNvPr>
          <p:cNvCxnSpPr>
            <a:cxnSpLocks/>
          </p:cNvCxnSpPr>
          <p:nvPr/>
        </p:nvCxnSpPr>
        <p:spPr>
          <a:xfrm>
            <a:off x="9235099" y="4110700"/>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93CD321-4683-E8E2-1F96-9EA6B8640583}"/>
              </a:ext>
            </a:extLst>
          </p:cNvPr>
          <p:cNvCxnSpPr>
            <a:cxnSpLocks/>
          </p:cNvCxnSpPr>
          <p:nvPr/>
        </p:nvCxnSpPr>
        <p:spPr>
          <a:xfrm>
            <a:off x="10322820" y="4110700"/>
            <a:ext cx="2046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D54E24D-B7AD-88F1-5FD5-A491FD92570E}"/>
              </a:ext>
            </a:extLst>
          </p:cNvPr>
          <p:cNvSpPr txBox="1"/>
          <p:nvPr/>
        </p:nvSpPr>
        <p:spPr>
          <a:xfrm>
            <a:off x="275771" y="5478970"/>
            <a:ext cx="4546655" cy="407348"/>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Email Invite and Text Reminder</a:t>
            </a:r>
          </a:p>
          <a:p>
            <a:pPr algn="r">
              <a:lnSpc>
                <a:spcPts val="1600"/>
              </a:lnSpc>
            </a:pPr>
            <a:r>
              <a:rPr lang="en-US" sz="1400" i="1">
                <a:solidFill>
                  <a:schemeClr val="accent3"/>
                </a:solidFill>
                <a:ea typeface="Roboto Light" panose="02000000000000000000" pitchFamily="2" charset="0"/>
              </a:rPr>
              <a:t>Low Quality Email (LQ</a:t>
            </a:r>
            <a:r>
              <a:rPr lang="en-US" sz="1400" i="1">
                <a:solidFill>
                  <a:schemeClr val="accent5"/>
                </a:solidFill>
                <a:ea typeface="Roboto Light" panose="02000000000000000000" pitchFamily="2" charset="0"/>
              </a:rPr>
              <a:t>) </a:t>
            </a:r>
          </a:p>
        </p:txBody>
      </p:sp>
      <p:sp>
        <p:nvSpPr>
          <p:cNvPr id="59" name="Rectangle: Rounded Corners 58">
            <a:extLst>
              <a:ext uri="{FF2B5EF4-FFF2-40B4-BE49-F238E27FC236}">
                <a16:creationId xmlns:a16="http://schemas.microsoft.com/office/drawing/2014/main" id="{465CC26B-EE1A-7007-7F9E-C200C4E76E48}"/>
              </a:ext>
            </a:extLst>
          </p:cNvPr>
          <p:cNvSpPr/>
          <p:nvPr/>
        </p:nvSpPr>
        <p:spPr>
          <a:xfrm>
            <a:off x="5088775" y="2019300"/>
            <a:ext cx="883232" cy="1270863"/>
          </a:xfrm>
          <a:prstGeom prst="roundRect">
            <a:avLst>
              <a:gd name="adj" fmla="val 12482"/>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1" name="TextBox 60">
            <a:extLst>
              <a:ext uri="{FF2B5EF4-FFF2-40B4-BE49-F238E27FC236}">
                <a16:creationId xmlns:a16="http://schemas.microsoft.com/office/drawing/2014/main" id="{DFE34479-2222-55D2-D817-B9ED8BDD589B}"/>
              </a:ext>
            </a:extLst>
          </p:cNvPr>
          <p:cNvSpPr txBox="1"/>
          <p:nvPr/>
        </p:nvSpPr>
        <p:spPr bwMode="auto">
          <a:xfrm>
            <a:off x="5088776" y="2750489"/>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HQ Email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Invitation</a:t>
            </a:r>
          </a:p>
        </p:txBody>
      </p:sp>
      <p:sp>
        <p:nvSpPr>
          <p:cNvPr id="62" name="Rectangle: Rounded Corners 61">
            <a:extLst>
              <a:ext uri="{FF2B5EF4-FFF2-40B4-BE49-F238E27FC236}">
                <a16:creationId xmlns:a16="http://schemas.microsoft.com/office/drawing/2014/main" id="{9864FF36-C9DD-F27C-507F-B21A5D3CB6EF}"/>
              </a:ext>
            </a:extLst>
          </p:cNvPr>
          <p:cNvSpPr/>
          <p:nvPr/>
        </p:nvSpPr>
        <p:spPr>
          <a:xfrm>
            <a:off x="5088775" y="3475268"/>
            <a:ext cx="883232" cy="1270863"/>
          </a:xfrm>
          <a:prstGeom prst="roundRect">
            <a:avLst>
              <a:gd name="adj" fmla="val 12482"/>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4" name="TextBox 63">
            <a:extLst>
              <a:ext uri="{FF2B5EF4-FFF2-40B4-BE49-F238E27FC236}">
                <a16:creationId xmlns:a16="http://schemas.microsoft.com/office/drawing/2014/main" id="{52B13706-E237-F1EB-B959-80E1AC219720}"/>
              </a:ext>
            </a:extLst>
          </p:cNvPr>
          <p:cNvSpPr txBox="1"/>
          <p:nvPr/>
        </p:nvSpPr>
        <p:spPr bwMode="auto">
          <a:xfrm>
            <a:off x="5088776" y="4206457"/>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HQ Email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Invitation</a:t>
            </a:r>
          </a:p>
        </p:txBody>
      </p:sp>
      <p:sp>
        <p:nvSpPr>
          <p:cNvPr id="65" name="Rectangle: Rounded Corners 64">
            <a:extLst>
              <a:ext uri="{FF2B5EF4-FFF2-40B4-BE49-F238E27FC236}">
                <a16:creationId xmlns:a16="http://schemas.microsoft.com/office/drawing/2014/main" id="{ECD187E9-C801-8E5F-6CA3-A0B9026EF98E}"/>
              </a:ext>
            </a:extLst>
          </p:cNvPr>
          <p:cNvSpPr/>
          <p:nvPr/>
        </p:nvSpPr>
        <p:spPr>
          <a:xfrm>
            <a:off x="5088775" y="4931237"/>
            <a:ext cx="883232" cy="1270863"/>
          </a:xfrm>
          <a:prstGeom prst="roundRect">
            <a:avLst>
              <a:gd name="adj" fmla="val 12482"/>
            </a:avLst>
          </a:prstGeom>
          <a:solidFill>
            <a:schemeClr val="accent3">
              <a:lumMod val="20000"/>
              <a:lumOff val="80000"/>
            </a:schemeClr>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7" name="TextBox 66">
            <a:extLst>
              <a:ext uri="{FF2B5EF4-FFF2-40B4-BE49-F238E27FC236}">
                <a16:creationId xmlns:a16="http://schemas.microsoft.com/office/drawing/2014/main" id="{E266F44C-9A33-2898-6350-5DB749ACCFB0}"/>
              </a:ext>
            </a:extLst>
          </p:cNvPr>
          <p:cNvSpPr txBox="1"/>
          <p:nvPr/>
        </p:nvSpPr>
        <p:spPr bwMode="auto">
          <a:xfrm>
            <a:off x="5088776" y="5662426"/>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LQ Email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sp>
        <p:nvSpPr>
          <p:cNvPr id="68" name="TextBox 67">
            <a:extLst>
              <a:ext uri="{FF2B5EF4-FFF2-40B4-BE49-F238E27FC236}">
                <a16:creationId xmlns:a16="http://schemas.microsoft.com/office/drawing/2014/main" id="{4B7B3F8C-6C38-32C2-E055-85444C29655B}"/>
              </a:ext>
            </a:extLst>
          </p:cNvPr>
          <p:cNvSpPr txBox="1"/>
          <p:nvPr/>
        </p:nvSpPr>
        <p:spPr bwMode="auto">
          <a:xfrm>
            <a:off x="6240124" y="2706122"/>
            <a:ext cx="755976"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69" name="Graphic 68">
            <a:extLst>
              <a:ext uri="{FF2B5EF4-FFF2-40B4-BE49-F238E27FC236}">
                <a16:creationId xmlns:a16="http://schemas.microsoft.com/office/drawing/2014/main" id="{B1E78A5E-DD86-DB3C-6267-4CEF8AA6A1B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91539" y="2154974"/>
            <a:ext cx="453147" cy="453147"/>
          </a:xfrm>
          <a:prstGeom prst="rect">
            <a:avLst/>
          </a:prstGeom>
        </p:spPr>
      </p:pic>
      <p:sp>
        <p:nvSpPr>
          <p:cNvPr id="70" name="Rectangle: Rounded Corners 69">
            <a:extLst>
              <a:ext uri="{FF2B5EF4-FFF2-40B4-BE49-F238E27FC236}">
                <a16:creationId xmlns:a16="http://schemas.microsoft.com/office/drawing/2014/main" id="{1B0D42E6-F309-4554-2A12-B246496DDEAE}"/>
              </a:ext>
            </a:extLst>
          </p:cNvPr>
          <p:cNvSpPr/>
          <p:nvPr/>
        </p:nvSpPr>
        <p:spPr>
          <a:xfrm>
            <a:off x="6176496" y="2019300"/>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1" name="TextBox 70">
            <a:extLst>
              <a:ext uri="{FF2B5EF4-FFF2-40B4-BE49-F238E27FC236}">
                <a16:creationId xmlns:a16="http://schemas.microsoft.com/office/drawing/2014/main" id="{87E37CD1-C87B-0B28-9EF2-DAA9ACE4354C}"/>
              </a:ext>
            </a:extLst>
          </p:cNvPr>
          <p:cNvSpPr txBox="1"/>
          <p:nvPr/>
        </p:nvSpPr>
        <p:spPr bwMode="auto">
          <a:xfrm>
            <a:off x="6240124" y="4162090"/>
            <a:ext cx="755976"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72" name="Graphic 71">
            <a:extLst>
              <a:ext uri="{FF2B5EF4-FFF2-40B4-BE49-F238E27FC236}">
                <a16:creationId xmlns:a16="http://schemas.microsoft.com/office/drawing/2014/main" id="{5DC79E1B-78B8-ABED-253D-8CB2C29FBF5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91539" y="3610942"/>
            <a:ext cx="453147" cy="453147"/>
          </a:xfrm>
          <a:prstGeom prst="rect">
            <a:avLst/>
          </a:prstGeom>
        </p:spPr>
      </p:pic>
      <p:sp>
        <p:nvSpPr>
          <p:cNvPr id="73" name="Rectangle: Rounded Corners 72">
            <a:extLst>
              <a:ext uri="{FF2B5EF4-FFF2-40B4-BE49-F238E27FC236}">
                <a16:creationId xmlns:a16="http://schemas.microsoft.com/office/drawing/2014/main" id="{A3E9F214-580C-A476-9572-DE8C0097D9CE}"/>
              </a:ext>
            </a:extLst>
          </p:cNvPr>
          <p:cNvSpPr/>
          <p:nvPr/>
        </p:nvSpPr>
        <p:spPr>
          <a:xfrm>
            <a:off x="6176496" y="3475268"/>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5" name="TextBox 74">
            <a:extLst>
              <a:ext uri="{FF2B5EF4-FFF2-40B4-BE49-F238E27FC236}">
                <a16:creationId xmlns:a16="http://schemas.microsoft.com/office/drawing/2014/main" id="{A0AFE73A-E760-6655-5675-5FB95DC448CC}"/>
              </a:ext>
            </a:extLst>
          </p:cNvPr>
          <p:cNvSpPr txBox="1"/>
          <p:nvPr/>
        </p:nvSpPr>
        <p:spPr bwMode="auto">
          <a:xfrm>
            <a:off x="6240124" y="5618059"/>
            <a:ext cx="755976"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76" name="Graphic 75">
            <a:extLst>
              <a:ext uri="{FF2B5EF4-FFF2-40B4-BE49-F238E27FC236}">
                <a16:creationId xmlns:a16="http://schemas.microsoft.com/office/drawing/2014/main" id="{D6CA8DD6-37AB-94E3-732B-88D2C049B34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91539" y="5066911"/>
            <a:ext cx="453147" cy="453147"/>
          </a:xfrm>
          <a:prstGeom prst="rect">
            <a:avLst/>
          </a:prstGeom>
        </p:spPr>
      </p:pic>
      <p:sp>
        <p:nvSpPr>
          <p:cNvPr id="77" name="Rectangle: Rounded Corners 76">
            <a:extLst>
              <a:ext uri="{FF2B5EF4-FFF2-40B4-BE49-F238E27FC236}">
                <a16:creationId xmlns:a16="http://schemas.microsoft.com/office/drawing/2014/main" id="{A70CEF53-3E73-1544-A4F7-CA29AA4FB426}"/>
              </a:ext>
            </a:extLst>
          </p:cNvPr>
          <p:cNvSpPr/>
          <p:nvPr/>
        </p:nvSpPr>
        <p:spPr>
          <a:xfrm>
            <a:off x="6176496" y="4931237"/>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78" name="Graphic 77">
            <a:extLst>
              <a:ext uri="{FF2B5EF4-FFF2-40B4-BE49-F238E27FC236}">
                <a16:creationId xmlns:a16="http://schemas.microsoft.com/office/drawing/2014/main" id="{88A323FF-A946-CB0E-A157-11216F3C5AC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95372" y="2183366"/>
            <a:ext cx="396364" cy="396363"/>
          </a:xfrm>
          <a:prstGeom prst="rect">
            <a:avLst/>
          </a:prstGeom>
        </p:spPr>
      </p:pic>
      <p:sp>
        <p:nvSpPr>
          <p:cNvPr id="79" name="TextBox 78">
            <a:extLst>
              <a:ext uri="{FF2B5EF4-FFF2-40B4-BE49-F238E27FC236}">
                <a16:creationId xmlns:a16="http://schemas.microsoft.com/office/drawing/2014/main" id="{14F047F5-26B2-EB3A-DAAE-64B3F09FED78}"/>
              </a:ext>
            </a:extLst>
          </p:cNvPr>
          <p:cNvSpPr txBox="1"/>
          <p:nvPr/>
        </p:nvSpPr>
        <p:spPr bwMode="auto">
          <a:xfrm>
            <a:off x="8413777" y="2706122"/>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80" name="Rectangle: Rounded Corners 79">
            <a:extLst>
              <a:ext uri="{FF2B5EF4-FFF2-40B4-BE49-F238E27FC236}">
                <a16:creationId xmlns:a16="http://schemas.microsoft.com/office/drawing/2014/main" id="{C00E2646-4DF4-D19D-89D3-BE91548020A5}"/>
              </a:ext>
            </a:extLst>
          </p:cNvPr>
          <p:cNvSpPr/>
          <p:nvPr/>
        </p:nvSpPr>
        <p:spPr>
          <a:xfrm>
            <a:off x="8351938" y="2019300"/>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85" name="Graphic 84">
            <a:extLst>
              <a:ext uri="{FF2B5EF4-FFF2-40B4-BE49-F238E27FC236}">
                <a16:creationId xmlns:a16="http://schemas.microsoft.com/office/drawing/2014/main" id="{09DAE3C0-A6A3-1834-B185-EE0C875D22B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95372" y="3639334"/>
            <a:ext cx="396364" cy="396363"/>
          </a:xfrm>
          <a:prstGeom prst="rect">
            <a:avLst/>
          </a:prstGeom>
        </p:spPr>
      </p:pic>
      <p:sp>
        <p:nvSpPr>
          <p:cNvPr id="86" name="TextBox 85">
            <a:extLst>
              <a:ext uri="{FF2B5EF4-FFF2-40B4-BE49-F238E27FC236}">
                <a16:creationId xmlns:a16="http://schemas.microsoft.com/office/drawing/2014/main" id="{BC3D3580-A3B1-E4CF-57C7-0C135461A759}"/>
              </a:ext>
            </a:extLst>
          </p:cNvPr>
          <p:cNvSpPr txBox="1"/>
          <p:nvPr/>
        </p:nvSpPr>
        <p:spPr bwMode="auto">
          <a:xfrm>
            <a:off x="8413777" y="4162090"/>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88" name="Rectangle: Rounded Corners 87">
            <a:extLst>
              <a:ext uri="{FF2B5EF4-FFF2-40B4-BE49-F238E27FC236}">
                <a16:creationId xmlns:a16="http://schemas.microsoft.com/office/drawing/2014/main" id="{DBCD27F6-0DB0-3CE1-81AA-BDD2331E6418}"/>
              </a:ext>
            </a:extLst>
          </p:cNvPr>
          <p:cNvSpPr/>
          <p:nvPr/>
        </p:nvSpPr>
        <p:spPr>
          <a:xfrm>
            <a:off x="8351938" y="3475268"/>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89" name="Graphic 88">
            <a:extLst>
              <a:ext uri="{FF2B5EF4-FFF2-40B4-BE49-F238E27FC236}">
                <a16:creationId xmlns:a16="http://schemas.microsoft.com/office/drawing/2014/main" id="{C07ECFEF-5C21-450F-EFB1-0031D6CA1C9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95372" y="5095303"/>
            <a:ext cx="396364" cy="396363"/>
          </a:xfrm>
          <a:prstGeom prst="rect">
            <a:avLst/>
          </a:prstGeom>
        </p:spPr>
      </p:pic>
      <p:sp>
        <p:nvSpPr>
          <p:cNvPr id="90" name="TextBox 89">
            <a:extLst>
              <a:ext uri="{FF2B5EF4-FFF2-40B4-BE49-F238E27FC236}">
                <a16:creationId xmlns:a16="http://schemas.microsoft.com/office/drawing/2014/main" id="{CD3B3246-BB00-1767-BBC5-1E324418D038}"/>
              </a:ext>
            </a:extLst>
          </p:cNvPr>
          <p:cNvSpPr txBox="1"/>
          <p:nvPr/>
        </p:nvSpPr>
        <p:spPr bwMode="auto">
          <a:xfrm>
            <a:off x="8413777" y="5618059"/>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92" name="Rectangle: Rounded Corners 91">
            <a:extLst>
              <a:ext uri="{FF2B5EF4-FFF2-40B4-BE49-F238E27FC236}">
                <a16:creationId xmlns:a16="http://schemas.microsoft.com/office/drawing/2014/main" id="{27AB1E4D-C31A-E3E6-4BC8-2E2BFA6C4920}"/>
              </a:ext>
            </a:extLst>
          </p:cNvPr>
          <p:cNvSpPr/>
          <p:nvPr/>
        </p:nvSpPr>
        <p:spPr>
          <a:xfrm>
            <a:off x="8351938" y="4931237"/>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94" name="Graphic 93">
            <a:extLst>
              <a:ext uri="{FF2B5EF4-FFF2-40B4-BE49-F238E27FC236}">
                <a16:creationId xmlns:a16="http://schemas.microsoft.com/office/drawing/2014/main" id="{0C4A4405-485E-68C5-B0E6-2FD3FDB2634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82332" y="2194884"/>
            <a:ext cx="373327" cy="373327"/>
          </a:xfrm>
          <a:prstGeom prst="rect">
            <a:avLst/>
          </a:prstGeom>
        </p:spPr>
      </p:pic>
      <p:sp>
        <p:nvSpPr>
          <p:cNvPr id="95" name="TextBox 94">
            <a:extLst>
              <a:ext uri="{FF2B5EF4-FFF2-40B4-BE49-F238E27FC236}">
                <a16:creationId xmlns:a16="http://schemas.microsoft.com/office/drawing/2014/main" id="{AD2C619D-66C4-970C-6F56-3124763E4338}"/>
              </a:ext>
            </a:extLst>
          </p:cNvPr>
          <p:cNvSpPr txBox="1"/>
          <p:nvPr/>
        </p:nvSpPr>
        <p:spPr bwMode="auto">
          <a:xfrm>
            <a:off x="10600078" y="2706122"/>
            <a:ext cx="73783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96" name="Rectangle: Rounded Corners 95">
            <a:extLst>
              <a:ext uri="{FF2B5EF4-FFF2-40B4-BE49-F238E27FC236}">
                <a16:creationId xmlns:a16="http://schemas.microsoft.com/office/drawing/2014/main" id="{D6C2DF2C-A6C3-39D8-C4D4-5F7641757564}"/>
              </a:ext>
            </a:extLst>
          </p:cNvPr>
          <p:cNvSpPr/>
          <p:nvPr/>
        </p:nvSpPr>
        <p:spPr>
          <a:xfrm>
            <a:off x="10527379" y="2019300"/>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97" name="Graphic 96">
            <a:extLst>
              <a:ext uri="{FF2B5EF4-FFF2-40B4-BE49-F238E27FC236}">
                <a16:creationId xmlns:a16="http://schemas.microsoft.com/office/drawing/2014/main" id="{9DE46ACF-3269-812A-15EC-DF8AA39532B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82332" y="3650852"/>
            <a:ext cx="373327" cy="373327"/>
          </a:xfrm>
          <a:prstGeom prst="rect">
            <a:avLst/>
          </a:prstGeom>
        </p:spPr>
      </p:pic>
      <p:sp>
        <p:nvSpPr>
          <p:cNvPr id="98" name="TextBox 97">
            <a:extLst>
              <a:ext uri="{FF2B5EF4-FFF2-40B4-BE49-F238E27FC236}">
                <a16:creationId xmlns:a16="http://schemas.microsoft.com/office/drawing/2014/main" id="{C75AE28F-FDE2-F909-6EFC-058CC959F685}"/>
              </a:ext>
            </a:extLst>
          </p:cNvPr>
          <p:cNvSpPr txBox="1"/>
          <p:nvPr/>
        </p:nvSpPr>
        <p:spPr bwMode="auto">
          <a:xfrm>
            <a:off x="10600078" y="4162090"/>
            <a:ext cx="73783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102" name="Rectangle: Rounded Corners 101">
            <a:extLst>
              <a:ext uri="{FF2B5EF4-FFF2-40B4-BE49-F238E27FC236}">
                <a16:creationId xmlns:a16="http://schemas.microsoft.com/office/drawing/2014/main" id="{2001B5FD-A354-DCAB-6313-74F3C0DAD093}"/>
              </a:ext>
            </a:extLst>
          </p:cNvPr>
          <p:cNvSpPr/>
          <p:nvPr/>
        </p:nvSpPr>
        <p:spPr>
          <a:xfrm>
            <a:off x="10527379" y="3475268"/>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03" name="Graphic 102">
            <a:extLst>
              <a:ext uri="{FF2B5EF4-FFF2-40B4-BE49-F238E27FC236}">
                <a16:creationId xmlns:a16="http://schemas.microsoft.com/office/drawing/2014/main" id="{3EFB44B3-4F0D-FFDD-9751-1000D378E30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82332" y="5106821"/>
            <a:ext cx="373327" cy="373327"/>
          </a:xfrm>
          <a:prstGeom prst="rect">
            <a:avLst/>
          </a:prstGeom>
        </p:spPr>
      </p:pic>
      <p:sp>
        <p:nvSpPr>
          <p:cNvPr id="106" name="TextBox 105">
            <a:extLst>
              <a:ext uri="{FF2B5EF4-FFF2-40B4-BE49-F238E27FC236}">
                <a16:creationId xmlns:a16="http://schemas.microsoft.com/office/drawing/2014/main" id="{87BB18DC-F95E-4E06-E973-858CF77BDD15}"/>
              </a:ext>
            </a:extLst>
          </p:cNvPr>
          <p:cNvSpPr txBox="1"/>
          <p:nvPr/>
        </p:nvSpPr>
        <p:spPr bwMode="auto">
          <a:xfrm>
            <a:off x="10600078" y="5618059"/>
            <a:ext cx="73783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107" name="Rectangle: Rounded Corners 106">
            <a:extLst>
              <a:ext uri="{FF2B5EF4-FFF2-40B4-BE49-F238E27FC236}">
                <a16:creationId xmlns:a16="http://schemas.microsoft.com/office/drawing/2014/main" id="{A9C0175A-6E84-F462-2E7D-4EDCFBCC51E8}"/>
              </a:ext>
            </a:extLst>
          </p:cNvPr>
          <p:cNvSpPr/>
          <p:nvPr/>
        </p:nvSpPr>
        <p:spPr>
          <a:xfrm>
            <a:off x="10527379" y="4931237"/>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113" name="Straight Arrow Connector 112">
            <a:extLst>
              <a:ext uri="{FF2B5EF4-FFF2-40B4-BE49-F238E27FC236}">
                <a16:creationId xmlns:a16="http://schemas.microsoft.com/office/drawing/2014/main" id="{5EF234E1-4913-C810-EF0B-8E80B900D8FD}"/>
              </a:ext>
            </a:extLst>
          </p:cNvPr>
          <p:cNvCxnSpPr>
            <a:cxnSpLocks/>
            <a:stCxn id="65" idx="3"/>
            <a:endCxn id="77" idx="1"/>
          </p:cNvCxnSpPr>
          <p:nvPr/>
        </p:nvCxnSpPr>
        <p:spPr>
          <a:xfrm>
            <a:off x="5972007" y="5566669"/>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AB5F534-3A20-80BD-38D3-77300B1FDF83}"/>
              </a:ext>
            </a:extLst>
          </p:cNvPr>
          <p:cNvCxnSpPr>
            <a:cxnSpLocks/>
            <a:stCxn id="77" idx="3"/>
          </p:cNvCxnSpPr>
          <p:nvPr/>
        </p:nvCxnSpPr>
        <p:spPr>
          <a:xfrm>
            <a:off x="7059728" y="5566669"/>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DB847FD-4A9E-3867-27CF-A25F909C19FA}"/>
              </a:ext>
            </a:extLst>
          </p:cNvPr>
          <p:cNvCxnSpPr>
            <a:cxnSpLocks/>
            <a:endCxn id="92" idx="1"/>
          </p:cNvCxnSpPr>
          <p:nvPr/>
        </p:nvCxnSpPr>
        <p:spPr>
          <a:xfrm>
            <a:off x="8147449" y="5566669"/>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8C9327C-494E-0CA1-9AF5-445C6D261092}"/>
              </a:ext>
            </a:extLst>
          </p:cNvPr>
          <p:cNvCxnSpPr>
            <a:cxnSpLocks/>
            <a:stCxn id="92" idx="3"/>
            <a:endCxn id="134" idx="1"/>
          </p:cNvCxnSpPr>
          <p:nvPr/>
        </p:nvCxnSpPr>
        <p:spPr>
          <a:xfrm>
            <a:off x="9235170" y="5566669"/>
            <a:ext cx="2044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7CF885C5-DAF0-3814-36C5-D46F2899E041}"/>
              </a:ext>
            </a:extLst>
          </p:cNvPr>
          <p:cNvCxnSpPr>
            <a:cxnSpLocks/>
            <a:stCxn id="134" idx="3"/>
            <a:endCxn id="107" idx="1"/>
          </p:cNvCxnSpPr>
          <p:nvPr/>
        </p:nvCxnSpPr>
        <p:spPr>
          <a:xfrm>
            <a:off x="10322891" y="5566669"/>
            <a:ext cx="20448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A753BD3D-C33D-2447-6229-49C909EEF76E}"/>
              </a:ext>
            </a:extLst>
          </p:cNvPr>
          <p:cNvGrpSpPr/>
          <p:nvPr/>
        </p:nvGrpSpPr>
        <p:grpSpPr>
          <a:xfrm>
            <a:off x="7264217" y="3475268"/>
            <a:ext cx="883232" cy="1270863"/>
            <a:chOff x="7264217" y="3475268"/>
            <a:chExt cx="883232" cy="1270863"/>
          </a:xfrm>
        </p:grpSpPr>
        <p:sp>
          <p:nvSpPr>
            <p:cNvPr id="121" name="Rectangle: Rounded Corners 120">
              <a:extLst>
                <a:ext uri="{FF2B5EF4-FFF2-40B4-BE49-F238E27FC236}">
                  <a16:creationId xmlns:a16="http://schemas.microsoft.com/office/drawing/2014/main" id="{F0CFCE91-6255-6DE9-23CF-58FAF9FDBEA8}"/>
                </a:ext>
              </a:extLst>
            </p:cNvPr>
            <p:cNvSpPr/>
            <p:nvPr/>
          </p:nvSpPr>
          <p:spPr>
            <a:xfrm>
              <a:off x="7264217" y="3475268"/>
              <a:ext cx="883232" cy="1270863"/>
            </a:xfrm>
            <a:prstGeom prst="roundRect">
              <a:avLst>
                <a:gd name="adj" fmla="val 12482"/>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22" name="Graphic 121">
              <a:extLst>
                <a:ext uri="{FF2B5EF4-FFF2-40B4-BE49-F238E27FC236}">
                  <a16:creationId xmlns:a16="http://schemas.microsoft.com/office/drawing/2014/main" id="{E017914D-EB25-5BD4-E1D3-4E98B77E817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469183" y="3600866"/>
              <a:ext cx="473301" cy="473300"/>
            </a:xfrm>
            <a:prstGeom prst="rect">
              <a:avLst/>
            </a:prstGeom>
          </p:spPr>
        </p:pic>
        <p:sp>
          <p:nvSpPr>
            <p:cNvPr id="123" name="TextBox 122">
              <a:extLst>
                <a:ext uri="{FF2B5EF4-FFF2-40B4-BE49-F238E27FC236}">
                  <a16:creationId xmlns:a16="http://schemas.microsoft.com/office/drawing/2014/main" id="{A827B182-2795-09AD-2249-88EE50790B7B}"/>
                </a:ext>
              </a:extLst>
            </p:cNvPr>
            <p:cNvSpPr txBox="1"/>
            <p:nvPr/>
          </p:nvSpPr>
          <p:spPr bwMode="auto">
            <a:xfrm>
              <a:off x="7264218" y="4206457"/>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grpSp>
      <p:grpSp>
        <p:nvGrpSpPr>
          <p:cNvPr id="32" name="Group 31">
            <a:extLst>
              <a:ext uri="{FF2B5EF4-FFF2-40B4-BE49-F238E27FC236}">
                <a16:creationId xmlns:a16="http://schemas.microsoft.com/office/drawing/2014/main" id="{C980F25E-0684-B8D5-CF4C-8AB7B07A5A20}"/>
              </a:ext>
            </a:extLst>
          </p:cNvPr>
          <p:cNvGrpSpPr/>
          <p:nvPr/>
        </p:nvGrpSpPr>
        <p:grpSpPr>
          <a:xfrm>
            <a:off x="9439659" y="2019300"/>
            <a:ext cx="883232" cy="1270863"/>
            <a:chOff x="9439659" y="2019300"/>
            <a:chExt cx="883232" cy="1270863"/>
          </a:xfrm>
        </p:grpSpPr>
        <p:pic>
          <p:nvPicPr>
            <p:cNvPr id="128" name="Graphic 127">
              <a:extLst>
                <a:ext uri="{FF2B5EF4-FFF2-40B4-BE49-F238E27FC236}">
                  <a16:creationId xmlns:a16="http://schemas.microsoft.com/office/drawing/2014/main" id="{D6E2BFDF-B901-8103-9E15-A45BA303CD5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683093" y="2183366"/>
              <a:ext cx="396364" cy="396363"/>
            </a:xfrm>
            <a:prstGeom prst="rect">
              <a:avLst/>
            </a:prstGeom>
          </p:spPr>
        </p:pic>
        <p:sp>
          <p:nvSpPr>
            <p:cNvPr id="129" name="TextBox 128">
              <a:extLst>
                <a:ext uri="{FF2B5EF4-FFF2-40B4-BE49-F238E27FC236}">
                  <a16:creationId xmlns:a16="http://schemas.microsoft.com/office/drawing/2014/main" id="{92391720-A213-62AD-AF80-3FBBFF8A9969}"/>
                </a:ext>
              </a:extLst>
            </p:cNvPr>
            <p:cNvSpPr txBox="1"/>
            <p:nvPr/>
          </p:nvSpPr>
          <p:spPr bwMode="auto">
            <a:xfrm>
              <a:off x="9501498" y="2706122"/>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130" name="Rectangle: Rounded Corners 129">
              <a:extLst>
                <a:ext uri="{FF2B5EF4-FFF2-40B4-BE49-F238E27FC236}">
                  <a16:creationId xmlns:a16="http://schemas.microsoft.com/office/drawing/2014/main" id="{F8606E5A-0F00-27C6-084B-A55A1A273658}"/>
                </a:ext>
              </a:extLst>
            </p:cNvPr>
            <p:cNvSpPr/>
            <p:nvPr/>
          </p:nvSpPr>
          <p:spPr>
            <a:xfrm>
              <a:off x="9439659" y="2019300"/>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pic>
        <p:nvPicPr>
          <p:cNvPr id="132" name="Graphic 131">
            <a:extLst>
              <a:ext uri="{FF2B5EF4-FFF2-40B4-BE49-F238E27FC236}">
                <a16:creationId xmlns:a16="http://schemas.microsoft.com/office/drawing/2014/main" id="{8134348A-0E3B-B99B-B6BB-B00CD87CDC9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83093" y="5095303"/>
            <a:ext cx="396364" cy="396363"/>
          </a:xfrm>
          <a:prstGeom prst="rect">
            <a:avLst/>
          </a:prstGeom>
        </p:spPr>
      </p:pic>
      <p:sp>
        <p:nvSpPr>
          <p:cNvPr id="133" name="TextBox 132">
            <a:extLst>
              <a:ext uri="{FF2B5EF4-FFF2-40B4-BE49-F238E27FC236}">
                <a16:creationId xmlns:a16="http://schemas.microsoft.com/office/drawing/2014/main" id="{A576710C-A5A0-90A4-15C9-07EA9952C6F9}"/>
              </a:ext>
            </a:extLst>
          </p:cNvPr>
          <p:cNvSpPr txBox="1"/>
          <p:nvPr/>
        </p:nvSpPr>
        <p:spPr bwMode="auto">
          <a:xfrm>
            <a:off x="9501498" y="5618059"/>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134" name="Rectangle: Rounded Corners 133">
            <a:extLst>
              <a:ext uri="{FF2B5EF4-FFF2-40B4-BE49-F238E27FC236}">
                <a16:creationId xmlns:a16="http://schemas.microsoft.com/office/drawing/2014/main" id="{71D4650A-0904-33F2-D456-7A1A10D06344}"/>
              </a:ext>
            </a:extLst>
          </p:cNvPr>
          <p:cNvSpPr/>
          <p:nvPr/>
        </p:nvSpPr>
        <p:spPr>
          <a:xfrm>
            <a:off x="9439659" y="4931237"/>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36" name="Graphic 135">
            <a:extLst>
              <a:ext uri="{FF2B5EF4-FFF2-40B4-BE49-F238E27FC236}">
                <a16:creationId xmlns:a16="http://schemas.microsoft.com/office/drawing/2014/main" id="{9C8AD85B-A888-A1FA-3C8C-DB39CB5E4A0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309842" y="2203309"/>
            <a:ext cx="457200" cy="457200"/>
          </a:xfrm>
          <a:prstGeom prst="rect">
            <a:avLst/>
          </a:prstGeom>
        </p:spPr>
      </p:pic>
      <p:pic>
        <p:nvPicPr>
          <p:cNvPr id="139" name="Graphic 138">
            <a:extLst>
              <a:ext uri="{FF2B5EF4-FFF2-40B4-BE49-F238E27FC236}">
                <a16:creationId xmlns:a16="http://schemas.microsoft.com/office/drawing/2014/main" id="{8B8FA7FE-E04F-62F7-2120-E4BE3D35CA0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314713" y="3690865"/>
            <a:ext cx="457200" cy="457200"/>
          </a:xfrm>
          <a:prstGeom prst="rect">
            <a:avLst/>
          </a:prstGeom>
        </p:spPr>
      </p:pic>
      <p:pic>
        <p:nvPicPr>
          <p:cNvPr id="140" name="Graphic 139">
            <a:extLst>
              <a:ext uri="{FF2B5EF4-FFF2-40B4-BE49-F238E27FC236}">
                <a16:creationId xmlns:a16="http://schemas.microsoft.com/office/drawing/2014/main" id="{BDE0F969-6FA0-43E1-713F-D332D59D117B}"/>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301791" y="5128288"/>
            <a:ext cx="457200" cy="457200"/>
          </a:xfrm>
          <a:prstGeom prst="rect">
            <a:avLst/>
          </a:prstGeom>
        </p:spPr>
      </p:pic>
      <p:grpSp>
        <p:nvGrpSpPr>
          <p:cNvPr id="145" name="Group 144">
            <a:extLst>
              <a:ext uri="{FF2B5EF4-FFF2-40B4-BE49-F238E27FC236}">
                <a16:creationId xmlns:a16="http://schemas.microsoft.com/office/drawing/2014/main" id="{373DBC7C-5B07-6D08-4093-4B601B139C42}"/>
              </a:ext>
            </a:extLst>
          </p:cNvPr>
          <p:cNvGrpSpPr/>
          <p:nvPr/>
        </p:nvGrpSpPr>
        <p:grpSpPr>
          <a:xfrm>
            <a:off x="7264217" y="2019300"/>
            <a:ext cx="883232" cy="1270863"/>
            <a:chOff x="7287111" y="2057133"/>
            <a:chExt cx="883232" cy="1270863"/>
          </a:xfrm>
        </p:grpSpPr>
        <p:sp>
          <p:nvSpPr>
            <p:cNvPr id="142" name="Rectangle: Rounded Corners 141">
              <a:extLst>
                <a:ext uri="{FF2B5EF4-FFF2-40B4-BE49-F238E27FC236}">
                  <a16:creationId xmlns:a16="http://schemas.microsoft.com/office/drawing/2014/main" id="{CBB1FDA4-EDE9-D2EF-F496-3649ECC4C0DF}"/>
                </a:ext>
              </a:extLst>
            </p:cNvPr>
            <p:cNvSpPr/>
            <p:nvPr/>
          </p:nvSpPr>
          <p:spPr>
            <a:xfrm>
              <a:off x="7287111" y="2057133"/>
              <a:ext cx="883232" cy="1270863"/>
            </a:xfrm>
            <a:prstGeom prst="roundRect">
              <a:avLst>
                <a:gd name="adj" fmla="val 12482"/>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3" name="TextBox 142">
              <a:extLst>
                <a:ext uri="{FF2B5EF4-FFF2-40B4-BE49-F238E27FC236}">
                  <a16:creationId xmlns:a16="http://schemas.microsoft.com/office/drawing/2014/main" id="{A03298CA-DECD-0D58-E9FD-551CA529ACDB}"/>
                </a:ext>
              </a:extLst>
            </p:cNvPr>
            <p:cNvSpPr txBox="1"/>
            <p:nvPr/>
          </p:nvSpPr>
          <p:spPr bwMode="auto">
            <a:xfrm>
              <a:off x="7287112" y="2788322"/>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HQ Email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pic>
          <p:nvPicPr>
            <p:cNvPr id="144" name="Graphic 143">
              <a:extLst>
                <a:ext uri="{FF2B5EF4-FFF2-40B4-BE49-F238E27FC236}">
                  <a16:creationId xmlns:a16="http://schemas.microsoft.com/office/drawing/2014/main" id="{22E80A05-5729-11B6-65E5-CBD1BE82953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508178" y="2241142"/>
              <a:ext cx="457200" cy="457200"/>
            </a:xfrm>
            <a:prstGeom prst="rect">
              <a:avLst/>
            </a:prstGeom>
          </p:spPr>
        </p:pic>
      </p:grpSp>
      <p:grpSp>
        <p:nvGrpSpPr>
          <p:cNvPr id="147" name="Group 146">
            <a:extLst>
              <a:ext uri="{FF2B5EF4-FFF2-40B4-BE49-F238E27FC236}">
                <a16:creationId xmlns:a16="http://schemas.microsoft.com/office/drawing/2014/main" id="{63EF30BE-7CB1-4B0F-8730-EF0201088204}"/>
              </a:ext>
            </a:extLst>
          </p:cNvPr>
          <p:cNvGrpSpPr/>
          <p:nvPr/>
        </p:nvGrpSpPr>
        <p:grpSpPr>
          <a:xfrm>
            <a:off x="7264217" y="4931237"/>
            <a:ext cx="883232" cy="1270863"/>
            <a:chOff x="7264217" y="3475268"/>
            <a:chExt cx="883232" cy="1270863"/>
          </a:xfrm>
        </p:grpSpPr>
        <p:sp>
          <p:nvSpPr>
            <p:cNvPr id="148" name="Rectangle: Rounded Corners 147">
              <a:extLst>
                <a:ext uri="{FF2B5EF4-FFF2-40B4-BE49-F238E27FC236}">
                  <a16:creationId xmlns:a16="http://schemas.microsoft.com/office/drawing/2014/main" id="{0ECC2D40-677A-1480-06B4-8889FA939EB1}"/>
                </a:ext>
              </a:extLst>
            </p:cNvPr>
            <p:cNvSpPr/>
            <p:nvPr/>
          </p:nvSpPr>
          <p:spPr>
            <a:xfrm>
              <a:off x="7264217" y="3475268"/>
              <a:ext cx="883232" cy="1270863"/>
            </a:xfrm>
            <a:prstGeom prst="roundRect">
              <a:avLst>
                <a:gd name="adj" fmla="val 12482"/>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49" name="Graphic 148">
              <a:extLst>
                <a:ext uri="{FF2B5EF4-FFF2-40B4-BE49-F238E27FC236}">
                  <a16:creationId xmlns:a16="http://schemas.microsoft.com/office/drawing/2014/main" id="{57BE843B-9BB1-51B5-81DA-7E4003E2931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469183" y="3600866"/>
              <a:ext cx="473301" cy="473300"/>
            </a:xfrm>
            <a:prstGeom prst="rect">
              <a:avLst/>
            </a:prstGeom>
          </p:spPr>
        </p:pic>
        <p:sp>
          <p:nvSpPr>
            <p:cNvPr id="150" name="TextBox 149">
              <a:extLst>
                <a:ext uri="{FF2B5EF4-FFF2-40B4-BE49-F238E27FC236}">
                  <a16:creationId xmlns:a16="http://schemas.microsoft.com/office/drawing/2014/main" id="{86B49A43-F65F-08C7-86B5-F06D1BF65A8F}"/>
                </a:ext>
              </a:extLst>
            </p:cNvPr>
            <p:cNvSpPr txBox="1"/>
            <p:nvPr/>
          </p:nvSpPr>
          <p:spPr bwMode="auto">
            <a:xfrm>
              <a:off x="7264218" y="4206457"/>
              <a:ext cx="88323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grpSp>
      <p:grpSp>
        <p:nvGrpSpPr>
          <p:cNvPr id="60" name="Group 59">
            <a:extLst>
              <a:ext uri="{FF2B5EF4-FFF2-40B4-BE49-F238E27FC236}">
                <a16:creationId xmlns:a16="http://schemas.microsoft.com/office/drawing/2014/main" id="{B2FACBB4-4832-BF04-D697-5B9ED07696E7}"/>
              </a:ext>
            </a:extLst>
          </p:cNvPr>
          <p:cNvGrpSpPr/>
          <p:nvPr/>
        </p:nvGrpSpPr>
        <p:grpSpPr>
          <a:xfrm>
            <a:off x="9439659" y="3475268"/>
            <a:ext cx="883232" cy="1270863"/>
            <a:chOff x="9439659" y="2019300"/>
            <a:chExt cx="883232" cy="1270863"/>
          </a:xfrm>
        </p:grpSpPr>
        <p:pic>
          <p:nvPicPr>
            <p:cNvPr id="63" name="Graphic 62">
              <a:extLst>
                <a:ext uri="{FF2B5EF4-FFF2-40B4-BE49-F238E27FC236}">
                  <a16:creationId xmlns:a16="http://schemas.microsoft.com/office/drawing/2014/main" id="{CA6A8656-604F-53B9-9772-C816FB4F58A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683093" y="2183366"/>
              <a:ext cx="396364" cy="396363"/>
            </a:xfrm>
            <a:prstGeom prst="rect">
              <a:avLst/>
            </a:prstGeom>
          </p:spPr>
        </p:pic>
        <p:sp>
          <p:nvSpPr>
            <p:cNvPr id="66" name="TextBox 65">
              <a:extLst>
                <a:ext uri="{FF2B5EF4-FFF2-40B4-BE49-F238E27FC236}">
                  <a16:creationId xmlns:a16="http://schemas.microsoft.com/office/drawing/2014/main" id="{19E5F57A-67F1-C278-648B-F76632A7CEBF}"/>
                </a:ext>
              </a:extLst>
            </p:cNvPr>
            <p:cNvSpPr txBox="1"/>
            <p:nvPr/>
          </p:nvSpPr>
          <p:spPr bwMode="auto">
            <a:xfrm>
              <a:off x="9501498" y="2706122"/>
              <a:ext cx="759554" cy="42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118" name="Rectangle: Rounded Corners 117">
              <a:extLst>
                <a:ext uri="{FF2B5EF4-FFF2-40B4-BE49-F238E27FC236}">
                  <a16:creationId xmlns:a16="http://schemas.microsoft.com/office/drawing/2014/main" id="{98D440CF-7245-5B7A-DA72-3945B8C3D6AE}"/>
                </a:ext>
              </a:extLst>
            </p:cNvPr>
            <p:cNvSpPr/>
            <p:nvPr/>
          </p:nvSpPr>
          <p:spPr>
            <a:xfrm>
              <a:off x="9439659" y="2019300"/>
              <a:ext cx="883232" cy="1270863"/>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Tree>
    <p:extLst>
      <p:ext uri="{BB962C8B-B14F-4D97-AF65-F5344CB8AC3E}">
        <p14:creationId xmlns:p14="http://schemas.microsoft.com/office/powerpoint/2010/main" val="3164486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E1D6-5A49-B045-E661-5BFFB691F664}"/>
              </a:ext>
            </a:extLst>
          </p:cNvPr>
          <p:cNvSpPr>
            <a:spLocks noGrp="1"/>
          </p:cNvSpPr>
          <p:nvPr>
            <p:ph type="title"/>
          </p:nvPr>
        </p:nvSpPr>
        <p:spPr/>
        <p:txBody>
          <a:bodyPr/>
          <a:lstStyle/>
          <a:p>
            <a:r>
              <a:rPr lang="en-US">
                <a:latin typeface="Roboto"/>
                <a:ea typeface="Roboto"/>
                <a:cs typeface="Roboto"/>
              </a:rPr>
              <a:t>FHWAR WAVE 3 : COMPLETION RATES</a:t>
            </a:r>
            <a:endParaRPr lang="en-US"/>
          </a:p>
        </p:txBody>
      </p:sp>
      <p:sp>
        <p:nvSpPr>
          <p:cNvPr id="3" name="Text Placeholder 2">
            <a:extLst>
              <a:ext uri="{FF2B5EF4-FFF2-40B4-BE49-F238E27FC236}">
                <a16:creationId xmlns:a16="http://schemas.microsoft.com/office/drawing/2014/main" id="{4A998E09-2AF2-BD61-482D-D8B74343324B}"/>
              </a:ext>
            </a:extLst>
          </p:cNvPr>
          <p:cNvSpPr>
            <a:spLocks noGrp="1"/>
          </p:cNvSpPr>
          <p:nvPr>
            <p:ph type="body" sz="quarter" idx="28"/>
          </p:nvPr>
        </p:nvSpPr>
        <p:spPr/>
        <p:txBody>
          <a:bodyPr/>
          <a:lstStyle/>
          <a:p>
            <a:r>
              <a:rPr lang="en-US" sz="2400">
                <a:latin typeface="Roboto Light"/>
                <a:ea typeface="Roboto Light"/>
                <a:cs typeface="Roboto Light"/>
              </a:rPr>
              <a:t>For </a:t>
            </a:r>
            <a:r>
              <a:rPr lang="en-US" sz="2400">
                <a:latin typeface="+mn-lt"/>
                <a:ea typeface="Roboto Light"/>
                <a:cs typeface="Roboto Light"/>
              </a:rPr>
              <a:t>Cooperative Respondents</a:t>
            </a:r>
            <a:r>
              <a:rPr lang="en-US" sz="2400">
                <a:latin typeface="Roboto Light"/>
                <a:ea typeface="Roboto Light"/>
                <a:cs typeface="Roboto Light"/>
              </a:rPr>
              <a:t>, one text reminder and two postcards led to a higher completion rate than two text reminders and one postcard</a:t>
            </a:r>
            <a:r>
              <a:rPr lang="en-US">
                <a:latin typeface="Roboto Light"/>
                <a:ea typeface="Roboto Light"/>
                <a:cs typeface="Roboto Light"/>
              </a:rPr>
              <a:t>.</a:t>
            </a:r>
            <a:endParaRPr lang="en-US" sz="2400"/>
          </a:p>
          <a:p>
            <a:endParaRPr lang="en-US"/>
          </a:p>
        </p:txBody>
      </p:sp>
      <p:graphicFrame>
        <p:nvGraphicFramePr>
          <p:cNvPr id="4" name="Table 3">
            <a:extLst>
              <a:ext uri="{FF2B5EF4-FFF2-40B4-BE49-F238E27FC236}">
                <a16:creationId xmlns:a16="http://schemas.microsoft.com/office/drawing/2014/main" id="{866241BD-39B0-6FD9-5B57-ED0FACC1E408}"/>
              </a:ext>
            </a:extLst>
          </p:cNvPr>
          <p:cNvGraphicFramePr>
            <a:graphicFrameLocks noGrp="1"/>
          </p:cNvGraphicFramePr>
          <p:nvPr/>
        </p:nvGraphicFramePr>
        <p:xfrm>
          <a:off x="685800" y="2194705"/>
          <a:ext cx="10820398" cy="3367913"/>
        </p:xfrm>
        <a:graphic>
          <a:graphicData uri="http://schemas.openxmlformats.org/drawingml/2006/table">
            <a:tbl>
              <a:tblPr bandRow="1">
                <a:tableStyleId>{5C22544A-7EE6-4342-B048-85BDC9FD1C3A}</a:tableStyleId>
              </a:tblPr>
              <a:tblGrid>
                <a:gridCol w="2831776">
                  <a:extLst>
                    <a:ext uri="{9D8B030D-6E8A-4147-A177-3AD203B41FA5}">
                      <a16:colId xmlns:a16="http://schemas.microsoft.com/office/drawing/2014/main" val="54623381"/>
                    </a:ext>
                  </a:extLst>
                </a:gridCol>
                <a:gridCol w="1331437">
                  <a:extLst>
                    <a:ext uri="{9D8B030D-6E8A-4147-A177-3AD203B41FA5}">
                      <a16:colId xmlns:a16="http://schemas.microsoft.com/office/drawing/2014/main" val="109955146"/>
                    </a:ext>
                  </a:extLst>
                </a:gridCol>
                <a:gridCol w="1331437">
                  <a:extLst>
                    <a:ext uri="{9D8B030D-6E8A-4147-A177-3AD203B41FA5}">
                      <a16:colId xmlns:a16="http://schemas.microsoft.com/office/drawing/2014/main" val="2061825458"/>
                    </a:ext>
                  </a:extLst>
                </a:gridCol>
                <a:gridCol w="1331437">
                  <a:extLst>
                    <a:ext uri="{9D8B030D-6E8A-4147-A177-3AD203B41FA5}">
                      <a16:colId xmlns:a16="http://schemas.microsoft.com/office/drawing/2014/main" val="4183017123"/>
                    </a:ext>
                  </a:extLst>
                </a:gridCol>
                <a:gridCol w="1331437">
                  <a:extLst>
                    <a:ext uri="{9D8B030D-6E8A-4147-A177-3AD203B41FA5}">
                      <a16:colId xmlns:a16="http://schemas.microsoft.com/office/drawing/2014/main" val="2249161143"/>
                    </a:ext>
                  </a:extLst>
                </a:gridCol>
                <a:gridCol w="1331437">
                  <a:extLst>
                    <a:ext uri="{9D8B030D-6E8A-4147-A177-3AD203B41FA5}">
                      <a16:colId xmlns:a16="http://schemas.microsoft.com/office/drawing/2014/main" val="2004948316"/>
                    </a:ext>
                  </a:extLst>
                </a:gridCol>
                <a:gridCol w="1331437">
                  <a:extLst>
                    <a:ext uri="{9D8B030D-6E8A-4147-A177-3AD203B41FA5}">
                      <a16:colId xmlns:a16="http://schemas.microsoft.com/office/drawing/2014/main" val="873944795"/>
                    </a:ext>
                  </a:extLst>
                </a:gridCol>
              </a:tblGrid>
              <a:tr h="319251">
                <a:tc rowSpan="2">
                  <a:txBody>
                    <a:bodyPr/>
                    <a:lstStyle/>
                    <a:p>
                      <a:pPr marL="0" marR="0">
                        <a:lnSpc>
                          <a:spcPct val="115000"/>
                        </a:lnSpc>
                        <a:spcBef>
                          <a:spcPts val="0"/>
                        </a:spcBef>
                        <a:spcAft>
                          <a:spcPts val="0"/>
                        </a:spcAft>
                      </a:pPr>
                      <a:endParaRPr lang="en-US" sz="1400" b="1">
                        <a:solidFill>
                          <a:schemeClr val="bg1"/>
                        </a:solidFill>
                        <a:effectLst/>
                        <a:latin typeface="+mn-lt"/>
                        <a:ea typeface="Roboto" panose="02000000000000000000" pitchFamily="2" charset="0"/>
                      </a:endParaRP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gridSpan="3">
                  <a:txBody>
                    <a:bodyPr/>
                    <a:lstStyle/>
                    <a:p>
                      <a:pPr marL="0" marR="0" algn="ctr">
                        <a:lnSpc>
                          <a:spcPct val="115000"/>
                        </a:lnSpc>
                        <a:spcBef>
                          <a:spcPts val="0"/>
                        </a:spcBef>
                        <a:spcAft>
                          <a:spcPts val="0"/>
                        </a:spcAft>
                      </a:pPr>
                      <a:r>
                        <a:rPr lang="en-US" sz="1400" b="0">
                          <a:solidFill>
                            <a:schemeClr val="bg1"/>
                          </a:solidFill>
                          <a:effectLst/>
                          <a:latin typeface="+mn-lt"/>
                        </a:rPr>
                        <a:t>Cooperative Respondents</a:t>
                      </a:r>
                      <a:endParaRPr lang="en-US" sz="1400" b="0">
                        <a:solidFill>
                          <a:schemeClr val="bg1"/>
                        </a:solidFill>
                        <a:effectLst/>
                        <a:latin typeface="+mn-lt"/>
                        <a:ea typeface="Roboto" panose="02000000000000000000" pitchFamily="2" charset="0"/>
                      </a:endParaRP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pPr marL="0" marR="0" algn="ctr">
                        <a:lnSpc>
                          <a:spcPct val="115000"/>
                        </a:lnSpc>
                        <a:spcBef>
                          <a:spcPts val="0"/>
                        </a:spcBef>
                        <a:spcAft>
                          <a:spcPts val="0"/>
                        </a:spcAft>
                      </a:pPr>
                      <a:endParaRPr lang="en-US" sz="1100" b="1">
                        <a:solidFill>
                          <a:schemeClr val="bg1"/>
                        </a:solidFill>
                        <a:effectLst/>
                        <a:latin typeface="Calibri" panose="020F0502020204030204" pitchFamily="34" charset="0"/>
                        <a:ea typeface="Calibri" panose="020F0502020204030204" pitchFamily="34" charset="0"/>
                      </a:endParaRPr>
                    </a:p>
                  </a:txBody>
                  <a:tcPr marL="73025"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796E"/>
                    </a:solidFill>
                  </a:tcPr>
                </a:tc>
                <a:tc gridSpan="3">
                  <a:txBody>
                    <a:bodyPr/>
                    <a:lstStyle/>
                    <a:p>
                      <a:pPr marL="0" marR="0" algn="ctr">
                        <a:lnSpc>
                          <a:spcPct val="115000"/>
                        </a:lnSpc>
                        <a:spcBef>
                          <a:spcPts val="0"/>
                        </a:spcBef>
                        <a:spcAft>
                          <a:spcPts val="0"/>
                        </a:spcAft>
                      </a:pPr>
                      <a:r>
                        <a:rPr lang="en-US" sz="1400" b="0">
                          <a:solidFill>
                            <a:schemeClr val="bg1"/>
                          </a:solidFill>
                          <a:effectLst/>
                          <a:latin typeface="+mn-lt"/>
                        </a:rPr>
                        <a:t>Other Respondents</a:t>
                      </a:r>
                      <a:endParaRPr lang="en-US" sz="1400" b="0">
                        <a:solidFill>
                          <a:schemeClr val="bg1"/>
                        </a:solidFill>
                        <a:effectLst/>
                        <a:latin typeface="+mn-lt"/>
                        <a:ea typeface="Roboto" panose="02000000000000000000" pitchFamily="2" charset="0"/>
                      </a:endParaRP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4687603"/>
                  </a:ext>
                </a:extLst>
              </a:tr>
              <a:tr h="1737360">
                <a:tc vMerge="1">
                  <a:txBody>
                    <a:bodyPr/>
                    <a:lstStyle/>
                    <a:p>
                      <a:pPr marL="0" marR="0">
                        <a:lnSpc>
                          <a:spcPct val="115000"/>
                        </a:lnSpc>
                        <a:spcBef>
                          <a:spcPts val="0"/>
                        </a:spcBef>
                        <a:spcAft>
                          <a:spcPts val="0"/>
                        </a:spcAft>
                      </a:pPr>
                      <a:endParaRPr lang="en-US" sz="1100" b="0" i="1">
                        <a:solidFill>
                          <a:schemeClr val="bg1"/>
                        </a:solidFill>
                        <a:effectLst/>
                        <a:latin typeface="Calibri" panose="020F0502020204030204" pitchFamily="34" charset="0"/>
                        <a:ea typeface="Calibri" panose="020F0502020204030204" pitchFamily="34" charset="0"/>
                      </a:endParaRPr>
                    </a:p>
                  </a:txBody>
                  <a:tcPr marL="73025" marR="7302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500A"/>
                    </a:solidFill>
                  </a:tcPr>
                </a:tc>
                <a:tc>
                  <a:txBody>
                    <a:bodyPr/>
                    <a:lstStyle/>
                    <a:p>
                      <a:r>
                        <a:rPr lang="en-US" sz="1400" b="0" kern="1200">
                          <a:solidFill>
                            <a:schemeClr val="bg1"/>
                          </a:solidFill>
                          <a:latin typeface="+mn-lt"/>
                          <a:ea typeface="Roboto Black"/>
                          <a:cs typeface="+mn-cs"/>
                        </a:rPr>
                        <a:t>One Text Reminder</a:t>
                      </a:r>
                    </a:p>
                    <a:p>
                      <a:endParaRPr lang="en-US" sz="1400" b="0" kern="1200">
                        <a:solidFill>
                          <a:schemeClr val="bg1"/>
                        </a:solidFill>
                        <a:latin typeface="+mn-lt"/>
                        <a:ea typeface="Roboto Black" panose="02000000000000000000" pitchFamily="2" charset="0"/>
                        <a:cs typeface="+mn-cs"/>
                      </a:endParaRPr>
                    </a:p>
                    <a:p>
                      <a:endParaRPr lang="en-US" sz="1400" b="0" kern="1200">
                        <a:solidFill>
                          <a:schemeClr val="bg1"/>
                        </a:solidFill>
                        <a:latin typeface="+mn-lt"/>
                        <a:ea typeface="Roboto Black" panose="02000000000000000000" pitchFamily="2" charset="0"/>
                        <a:cs typeface="+mn-cs"/>
                      </a:endParaRPr>
                    </a:p>
                    <a:p>
                      <a:r>
                        <a:rPr lang="en-US" sz="1400" b="0" kern="1200">
                          <a:solidFill>
                            <a:schemeClr val="bg1"/>
                          </a:solidFill>
                          <a:latin typeface="+mn-lt"/>
                          <a:ea typeface="Roboto Black"/>
                          <a:cs typeface="+mn-cs"/>
                        </a:rPr>
                        <a:t>Two Postcard Reminders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en-US" sz="1400" b="0" kern="1200">
                          <a:solidFill>
                            <a:schemeClr val="bg1"/>
                          </a:solidFill>
                          <a:latin typeface="+mn-lt"/>
                          <a:ea typeface="Roboto Black"/>
                          <a:cs typeface="+mn-cs"/>
                        </a:rPr>
                        <a:t>Two Text Reminders </a:t>
                      </a:r>
                      <a:endParaRPr lang="en-US" sz="1400" b="0" kern="1200">
                        <a:solidFill>
                          <a:schemeClr val="bg1"/>
                        </a:solidFill>
                        <a:latin typeface="+mn-lt"/>
                        <a:ea typeface="Roboto Black" panose="02000000000000000000" pitchFamily="2" charset="0"/>
                        <a:cs typeface="+mn-cs"/>
                      </a:endParaRP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en-US" sz="1400" b="0" kern="1200">
                          <a:solidFill>
                            <a:schemeClr val="bg1"/>
                          </a:solidFill>
                          <a:latin typeface="+mn-lt"/>
                          <a:ea typeface="Roboto Black"/>
                          <a:cs typeface="+mn-cs"/>
                        </a:rPr>
                        <a:t>One Email Reminder</a:t>
                      </a:r>
                    </a:p>
                    <a:p>
                      <a:endParaRPr lang="en-US" sz="1400" b="0" kern="1200">
                        <a:solidFill>
                          <a:schemeClr val="bg1"/>
                        </a:solidFill>
                        <a:latin typeface="+mn-lt"/>
                        <a:ea typeface="Roboto Black" panose="02000000000000000000" pitchFamily="2" charset="0"/>
                        <a:cs typeface="+mn-cs"/>
                      </a:endParaRPr>
                    </a:p>
                    <a:p>
                      <a:endParaRPr lang="en-US" sz="1400" b="0" kern="1200">
                        <a:solidFill>
                          <a:schemeClr val="bg1"/>
                        </a:solidFill>
                        <a:latin typeface="+mn-lt"/>
                        <a:ea typeface="Roboto Black" panose="02000000000000000000" pitchFamily="2" charset="0"/>
                        <a:cs typeface="+mn-cs"/>
                      </a:endParaRPr>
                    </a:p>
                    <a:p>
                      <a:r>
                        <a:rPr lang="en-US" sz="1400" b="0" kern="1200">
                          <a:solidFill>
                            <a:schemeClr val="bg1"/>
                          </a:solidFill>
                          <a:latin typeface="+mn-lt"/>
                          <a:ea typeface="Roboto Black"/>
                          <a:cs typeface="+mn-cs"/>
                        </a:rPr>
                        <a:t>Two Postcard Reminders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en-US" sz="1400" b="0" kern="1200">
                          <a:solidFill>
                            <a:schemeClr val="bg1"/>
                          </a:solidFill>
                          <a:latin typeface="+mn-lt"/>
                          <a:ea typeface="Roboto Black"/>
                          <a:cs typeface="+mn-cs"/>
                        </a:rPr>
                        <a:t>Email Invite </a:t>
                      </a:r>
                      <a:endParaRPr lang="en-US" sz="1400" b="0" kern="1200">
                        <a:solidFill>
                          <a:schemeClr val="bg1"/>
                        </a:solidFill>
                        <a:latin typeface="+mn-lt"/>
                        <a:ea typeface="Roboto Black"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a:solidFill>
                            <a:schemeClr val="bg1"/>
                          </a:solidFill>
                          <a:latin typeface="+mj-lt"/>
                          <a:ea typeface="Roboto Black"/>
                          <a:cs typeface="+mn-cs"/>
                        </a:rPr>
                        <a:t>High Quality Email</a:t>
                      </a:r>
                    </a:p>
                    <a:p>
                      <a:endParaRPr lang="en-US" sz="1400" b="0" kern="1200">
                        <a:solidFill>
                          <a:schemeClr val="bg1"/>
                        </a:solidFill>
                        <a:latin typeface="+mn-lt"/>
                        <a:ea typeface="Roboto Black" panose="02000000000000000000" pitchFamily="2" charset="0"/>
                        <a:cs typeface="+mn-cs"/>
                      </a:endParaRPr>
                    </a:p>
                    <a:p>
                      <a:r>
                        <a:rPr lang="en-US" sz="1400" b="0" kern="1200">
                          <a:solidFill>
                            <a:schemeClr val="bg1"/>
                          </a:solidFill>
                          <a:latin typeface="+mn-lt"/>
                          <a:ea typeface="Roboto Black"/>
                          <a:cs typeface="+mn-cs"/>
                        </a:rPr>
                        <a:t>Email Reminder</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en-US" sz="1400" b="0" kern="1200">
                          <a:solidFill>
                            <a:schemeClr val="bg1"/>
                          </a:solidFill>
                          <a:latin typeface="+mn-lt"/>
                          <a:ea typeface="Roboto Black"/>
                          <a:cs typeface="+mn-cs"/>
                        </a:rPr>
                        <a:t>Email Invite </a:t>
                      </a:r>
                      <a:endParaRPr lang="en-US" sz="1400" b="0" kern="1200">
                        <a:solidFill>
                          <a:schemeClr val="bg1"/>
                        </a:solidFill>
                        <a:latin typeface="+mn-lt"/>
                        <a:ea typeface="Roboto Black"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a:solidFill>
                            <a:schemeClr val="bg1"/>
                          </a:solidFill>
                          <a:latin typeface="+mj-lt"/>
                          <a:ea typeface="Roboto Black"/>
                          <a:cs typeface="+mn-cs"/>
                        </a:rPr>
                        <a:t>High Quality Email</a:t>
                      </a:r>
                    </a:p>
                    <a:p>
                      <a:endParaRPr lang="en-US" sz="1400" b="0" kern="1200">
                        <a:solidFill>
                          <a:schemeClr val="bg1"/>
                        </a:solidFill>
                        <a:latin typeface="+mn-lt"/>
                        <a:ea typeface="Roboto Black" panose="02000000000000000000" pitchFamily="2" charset="0"/>
                        <a:cs typeface="+mn-cs"/>
                      </a:endParaRPr>
                    </a:p>
                    <a:p>
                      <a:r>
                        <a:rPr lang="en-US" sz="1400" b="0" kern="1200">
                          <a:solidFill>
                            <a:schemeClr val="bg1"/>
                          </a:solidFill>
                          <a:latin typeface="+mn-lt"/>
                          <a:ea typeface="Roboto Black"/>
                          <a:cs typeface="+mn-cs"/>
                        </a:rPr>
                        <a:t>Text Reminder</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en-US" sz="1400" b="0" kern="1200">
                          <a:solidFill>
                            <a:schemeClr val="bg1"/>
                          </a:solidFill>
                          <a:latin typeface="+mn-lt"/>
                          <a:ea typeface="Roboto Black"/>
                          <a:cs typeface="+mn-cs"/>
                        </a:rPr>
                        <a:t>Email Invite </a:t>
                      </a:r>
                      <a:endParaRPr lang="en-US" sz="1400" b="0" kern="1200">
                        <a:solidFill>
                          <a:schemeClr val="bg1"/>
                        </a:solidFill>
                        <a:latin typeface="+mn-lt"/>
                        <a:ea typeface="Roboto Black"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a:solidFill>
                            <a:schemeClr val="bg1"/>
                          </a:solidFill>
                          <a:latin typeface="+mj-lt"/>
                          <a:ea typeface="Roboto Black"/>
                          <a:cs typeface="+mn-cs"/>
                        </a:rPr>
                        <a:t>Low Quality Email</a:t>
                      </a:r>
                    </a:p>
                    <a:p>
                      <a:endParaRPr lang="en-US" sz="1400" b="0" kern="1200">
                        <a:solidFill>
                          <a:schemeClr val="bg1"/>
                        </a:solidFill>
                        <a:latin typeface="+mn-lt"/>
                        <a:ea typeface="Roboto Black" panose="02000000000000000000" pitchFamily="2" charset="0"/>
                        <a:cs typeface="+mn-cs"/>
                      </a:endParaRPr>
                    </a:p>
                    <a:p>
                      <a:r>
                        <a:rPr lang="en-US" sz="1400" b="0" kern="1200">
                          <a:solidFill>
                            <a:schemeClr val="bg1"/>
                          </a:solidFill>
                          <a:latin typeface="+mn-lt"/>
                          <a:ea typeface="Roboto Black"/>
                          <a:cs typeface="+mn-cs"/>
                        </a:rPr>
                        <a:t>Text Reminder</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2641901"/>
                  </a:ext>
                </a:extLst>
              </a:tr>
              <a:tr h="548640">
                <a:tc>
                  <a:txBody>
                    <a:bodyPr/>
                    <a:lstStyle/>
                    <a:p>
                      <a:pPr marL="0" marR="0">
                        <a:lnSpc>
                          <a:spcPct val="115000"/>
                        </a:lnSpc>
                        <a:spcBef>
                          <a:spcPts val="0"/>
                        </a:spcBef>
                        <a:spcAft>
                          <a:spcPts val="0"/>
                        </a:spcAft>
                      </a:pPr>
                      <a:r>
                        <a:rPr lang="en-US" sz="1400" b="0">
                          <a:effectLst/>
                          <a:latin typeface="+mn-lt"/>
                        </a:rPr>
                        <a:t>Sample size (Unweighted n)</a:t>
                      </a:r>
                      <a:endParaRPr lang="en-US" sz="1400" b="0">
                        <a:effectLst/>
                        <a:latin typeface="+mn-lt"/>
                        <a:ea typeface="Roboto" panose="02000000000000000000" pitchFamily="2" charset="0"/>
                      </a:endParaRP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934</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936</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934</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1,953</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1,953</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708</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3234553280"/>
                  </a:ext>
                </a:extLst>
              </a:tr>
              <a:tr h="548640">
                <a:tc>
                  <a:txBody>
                    <a:bodyPr/>
                    <a:lstStyle/>
                    <a:p>
                      <a:pPr marL="0" marR="0">
                        <a:lnSpc>
                          <a:spcPct val="115000"/>
                        </a:lnSpc>
                        <a:spcBef>
                          <a:spcPts val="0"/>
                        </a:spcBef>
                        <a:spcAft>
                          <a:spcPts val="0"/>
                        </a:spcAft>
                      </a:pPr>
                      <a:r>
                        <a:rPr lang="en-US" sz="1400" b="0">
                          <a:effectLst/>
                          <a:latin typeface="+mn-lt"/>
                        </a:rPr>
                        <a:t>Completion rate (%)</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1" kern="1200">
                          <a:solidFill>
                            <a:srgbClr val="CA500A"/>
                          </a:solidFill>
                          <a:effectLst/>
                          <a:latin typeface="+mn-lt"/>
                          <a:ea typeface="+mn-ea"/>
                          <a:cs typeface="Arial"/>
                        </a:rPr>
                        <a:t>84.5</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1" kern="1200">
                          <a:solidFill>
                            <a:srgbClr val="CA500A"/>
                          </a:solidFill>
                          <a:effectLst/>
                          <a:latin typeface="+mn-lt"/>
                          <a:ea typeface="+mn-ea"/>
                          <a:cs typeface="Arial"/>
                        </a:rPr>
                        <a:t>75.2</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79.5</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82.4</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80.7</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78.5</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714498788"/>
                  </a:ext>
                </a:extLst>
              </a:tr>
            </a:tbl>
          </a:graphicData>
        </a:graphic>
      </p:graphicFrame>
    </p:spTree>
    <p:extLst>
      <p:ext uri="{BB962C8B-B14F-4D97-AF65-F5344CB8AC3E}">
        <p14:creationId xmlns:p14="http://schemas.microsoft.com/office/powerpoint/2010/main" val="3728095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E1D6-5A49-B045-E661-5BFFB691F664}"/>
              </a:ext>
            </a:extLst>
          </p:cNvPr>
          <p:cNvSpPr>
            <a:spLocks noGrp="1"/>
          </p:cNvSpPr>
          <p:nvPr>
            <p:ph type="title"/>
          </p:nvPr>
        </p:nvSpPr>
        <p:spPr/>
        <p:txBody>
          <a:bodyPr/>
          <a:lstStyle/>
          <a:p>
            <a:r>
              <a:rPr lang="en-US">
                <a:latin typeface="Roboto"/>
                <a:ea typeface="Roboto"/>
                <a:cs typeface="Roboto"/>
              </a:rPr>
              <a:t>FHWAR WAVE 3 : COMPLETION RATES</a:t>
            </a:r>
            <a:endParaRPr lang="en-US"/>
          </a:p>
        </p:txBody>
      </p:sp>
      <p:sp>
        <p:nvSpPr>
          <p:cNvPr id="3" name="Text Placeholder 2">
            <a:extLst>
              <a:ext uri="{FF2B5EF4-FFF2-40B4-BE49-F238E27FC236}">
                <a16:creationId xmlns:a16="http://schemas.microsoft.com/office/drawing/2014/main" id="{4A998E09-2AF2-BD61-482D-D8B74343324B}"/>
              </a:ext>
            </a:extLst>
          </p:cNvPr>
          <p:cNvSpPr>
            <a:spLocks noGrp="1"/>
          </p:cNvSpPr>
          <p:nvPr>
            <p:ph type="body" sz="quarter" idx="28"/>
          </p:nvPr>
        </p:nvSpPr>
        <p:spPr/>
        <p:txBody>
          <a:bodyPr/>
          <a:lstStyle/>
          <a:p>
            <a:r>
              <a:rPr lang="en-US">
                <a:latin typeface="Roboto Light"/>
                <a:ea typeface="Roboto Light"/>
                <a:cs typeface="Roboto Light"/>
              </a:rPr>
              <a:t>Texting encouraged a higher completion rate via smartphone, while email led to a mix of smartphone and other web completes.</a:t>
            </a:r>
          </a:p>
        </p:txBody>
      </p:sp>
      <p:graphicFrame>
        <p:nvGraphicFramePr>
          <p:cNvPr id="4" name="Table 3">
            <a:extLst>
              <a:ext uri="{FF2B5EF4-FFF2-40B4-BE49-F238E27FC236}">
                <a16:creationId xmlns:a16="http://schemas.microsoft.com/office/drawing/2014/main" id="{866241BD-39B0-6FD9-5B57-ED0FACC1E408}"/>
              </a:ext>
            </a:extLst>
          </p:cNvPr>
          <p:cNvGraphicFramePr>
            <a:graphicFrameLocks noGrp="1"/>
          </p:cNvGraphicFramePr>
          <p:nvPr/>
        </p:nvGraphicFramePr>
        <p:xfrm>
          <a:off x="685800" y="2123537"/>
          <a:ext cx="10820400" cy="4383721"/>
        </p:xfrm>
        <a:graphic>
          <a:graphicData uri="http://schemas.openxmlformats.org/drawingml/2006/table">
            <a:tbl>
              <a:tblPr bandRow="1">
                <a:tableStyleId>{5C22544A-7EE6-4342-B048-85BDC9FD1C3A}</a:tableStyleId>
              </a:tblPr>
              <a:tblGrid>
                <a:gridCol w="2590342">
                  <a:extLst>
                    <a:ext uri="{9D8B030D-6E8A-4147-A177-3AD203B41FA5}">
                      <a16:colId xmlns:a16="http://schemas.microsoft.com/office/drawing/2014/main" val="54623381"/>
                    </a:ext>
                  </a:extLst>
                </a:gridCol>
                <a:gridCol w="1410780">
                  <a:extLst>
                    <a:ext uri="{9D8B030D-6E8A-4147-A177-3AD203B41FA5}">
                      <a16:colId xmlns:a16="http://schemas.microsoft.com/office/drawing/2014/main" val="109955146"/>
                    </a:ext>
                  </a:extLst>
                </a:gridCol>
                <a:gridCol w="1190605">
                  <a:extLst>
                    <a:ext uri="{9D8B030D-6E8A-4147-A177-3AD203B41FA5}">
                      <a16:colId xmlns:a16="http://schemas.microsoft.com/office/drawing/2014/main" val="2061825458"/>
                    </a:ext>
                  </a:extLst>
                </a:gridCol>
                <a:gridCol w="1279900">
                  <a:extLst>
                    <a:ext uri="{9D8B030D-6E8A-4147-A177-3AD203B41FA5}">
                      <a16:colId xmlns:a16="http://schemas.microsoft.com/office/drawing/2014/main" val="4183017123"/>
                    </a:ext>
                  </a:extLst>
                </a:gridCol>
                <a:gridCol w="1384080">
                  <a:extLst>
                    <a:ext uri="{9D8B030D-6E8A-4147-A177-3AD203B41FA5}">
                      <a16:colId xmlns:a16="http://schemas.microsoft.com/office/drawing/2014/main" val="2249161143"/>
                    </a:ext>
                  </a:extLst>
                </a:gridCol>
                <a:gridCol w="1574738">
                  <a:extLst>
                    <a:ext uri="{9D8B030D-6E8A-4147-A177-3AD203B41FA5}">
                      <a16:colId xmlns:a16="http://schemas.microsoft.com/office/drawing/2014/main" val="2004948316"/>
                    </a:ext>
                  </a:extLst>
                </a:gridCol>
                <a:gridCol w="1389955">
                  <a:extLst>
                    <a:ext uri="{9D8B030D-6E8A-4147-A177-3AD203B41FA5}">
                      <a16:colId xmlns:a16="http://schemas.microsoft.com/office/drawing/2014/main" val="873944795"/>
                    </a:ext>
                  </a:extLst>
                </a:gridCol>
              </a:tblGrid>
              <a:tr h="329881">
                <a:tc rowSpan="2">
                  <a:txBody>
                    <a:bodyPr/>
                    <a:lstStyle/>
                    <a:p>
                      <a:pPr marL="61913" marR="0" indent="0">
                        <a:lnSpc>
                          <a:spcPct val="115000"/>
                        </a:lnSpc>
                        <a:spcBef>
                          <a:spcPts val="0"/>
                        </a:spcBef>
                        <a:spcAft>
                          <a:spcPts val="0"/>
                        </a:spcAft>
                      </a:pPr>
                      <a:r>
                        <a:rPr lang="en-US" sz="1400" b="0">
                          <a:solidFill>
                            <a:schemeClr val="bg1"/>
                          </a:solidFill>
                          <a:effectLst/>
                          <a:latin typeface="+mn-lt"/>
                          <a:ea typeface="Calibri"/>
                        </a:rPr>
                        <a:t>Completion Rate (%)              by Mode</a:t>
                      </a:r>
                      <a:endParaRPr lang="en-US" sz="1400" b="0">
                        <a:solidFill>
                          <a:schemeClr val="bg1"/>
                        </a:solidFill>
                        <a:effectLst/>
                        <a:latin typeface="+mn-lt"/>
                        <a:ea typeface="Calibri" panose="020F0502020204030204" pitchFamily="34" charset="0"/>
                      </a:endParaRPr>
                    </a:p>
                  </a:txBody>
                  <a:tcPr marL="73025" marR="73025"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gridSpan="3">
                  <a:txBody>
                    <a:bodyPr/>
                    <a:lstStyle/>
                    <a:p>
                      <a:pPr marL="0" marR="0" algn="ctr">
                        <a:lnSpc>
                          <a:spcPct val="115000"/>
                        </a:lnSpc>
                        <a:spcBef>
                          <a:spcPts val="0"/>
                        </a:spcBef>
                        <a:spcAft>
                          <a:spcPts val="0"/>
                        </a:spcAft>
                      </a:pPr>
                      <a:r>
                        <a:rPr lang="en-US" sz="1400" b="0">
                          <a:solidFill>
                            <a:schemeClr val="bg1"/>
                          </a:solidFill>
                          <a:effectLst/>
                          <a:latin typeface="+mn-lt"/>
                        </a:rPr>
                        <a:t>Cooperative Respondents</a:t>
                      </a:r>
                      <a:endParaRPr lang="en-US" sz="1400" b="0">
                        <a:solidFill>
                          <a:schemeClr val="bg1"/>
                        </a:solidFill>
                        <a:effectLst/>
                        <a:latin typeface="+mn-lt"/>
                        <a:ea typeface="Calibri" panose="020F0502020204030204" pitchFamily="34" charset="0"/>
                      </a:endParaRPr>
                    </a:p>
                  </a:txBody>
                  <a:tcPr marL="73025" marR="73025"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pPr marL="0" marR="0" algn="ctr">
                        <a:lnSpc>
                          <a:spcPct val="115000"/>
                        </a:lnSpc>
                        <a:spcBef>
                          <a:spcPts val="0"/>
                        </a:spcBef>
                        <a:spcAft>
                          <a:spcPts val="0"/>
                        </a:spcAft>
                      </a:pPr>
                      <a:endParaRPr lang="en-US" sz="1100" b="1">
                        <a:solidFill>
                          <a:schemeClr val="bg1"/>
                        </a:solidFill>
                        <a:effectLst/>
                        <a:latin typeface="Calibri" panose="020F0502020204030204" pitchFamily="34" charset="0"/>
                        <a:ea typeface="Calibri" panose="020F0502020204030204" pitchFamily="34" charset="0"/>
                      </a:endParaRPr>
                    </a:p>
                  </a:txBody>
                  <a:tcPr marL="73025"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796E"/>
                    </a:solidFill>
                  </a:tcPr>
                </a:tc>
                <a:tc gridSpan="3">
                  <a:txBody>
                    <a:bodyPr/>
                    <a:lstStyle/>
                    <a:p>
                      <a:pPr marL="0" marR="0" algn="ctr">
                        <a:lnSpc>
                          <a:spcPct val="115000"/>
                        </a:lnSpc>
                        <a:spcBef>
                          <a:spcPts val="0"/>
                        </a:spcBef>
                        <a:spcAft>
                          <a:spcPts val="0"/>
                        </a:spcAft>
                      </a:pPr>
                      <a:r>
                        <a:rPr lang="en-US" sz="1400" b="0">
                          <a:solidFill>
                            <a:schemeClr val="bg1"/>
                          </a:solidFill>
                          <a:effectLst/>
                          <a:latin typeface="+mn-lt"/>
                        </a:rPr>
                        <a:t>Other Respondents</a:t>
                      </a:r>
                      <a:endParaRPr lang="en-US" sz="1400" b="0">
                        <a:solidFill>
                          <a:schemeClr val="bg1"/>
                        </a:solidFill>
                        <a:effectLst/>
                        <a:latin typeface="+mn-lt"/>
                        <a:ea typeface="Calibri" panose="020F0502020204030204" pitchFamily="34" charset="0"/>
                      </a:endParaRPr>
                    </a:p>
                  </a:txBody>
                  <a:tcPr marL="73025" marR="73025"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4687603"/>
                  </a:ext>
                </a:extLst>
              </a:tr>
              <a:tr h="1322786">
                <a:tc vMerge="1">
                  <a:txBody>
                    <a:bodyPr/>
                    <a:lstStyle/>
                    <a:p>
                      <a:pPr marL="0" marR="0">
                        <a:lnSpc>
                          <a:spcPct val="115000"/>
                        </a:lnSpc>
                        <a:spcBef>
                          <a:spcPts val="0"/>
                        </a:spcBef>
                        <a:spcAft>
                          <a:spcPts val="0"/>
                        </a:spcAft>
                      </a:pPr>
                      <a:endParaRPr lang="en-US" sz="1100" b="0" i="1">
                        <a:solidFill>
                          <a:schemeClr val="bg1"/>
                        </a:solidFill>
                        <a:effectLst/>
                        <a:latin typeface="Calibri" panose="020F0502020204030204" pitchFamily="34" charset="0"/>
                        <a:ea typeface="Calibri" panose="020F0502020204030204" pitchFamily="34" charset="0"/>
                      </a:endParaRPr>
                    </a:p>
                  </a:txBody>
                  <a:tcPr marL="73025" marR="7302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A500A"/>
                    </a:solidFill>
                  </a:tcPr>
                </a:tc>
                <a:tc>
                  <a:txBody>
                    <a:bodyPr/>
                    <a:lstStyle/>
                    <a:p>
                      <a:pPr lvl="0">
                        <a:buNone/>
                      </a:pPr>
                      <a:r>
                        <a:rPr lang="en-US" sz="1400" b="0" kern="1200">
                          <a:solidFill>
                            <a:schemeClr val="bg1"/>
                          </a:solidFill>
                          <a:latin typeface="+mn-lt"/>
                          <a:ea typeface="Roboto Black"/>
                          <a:cs typeface="+mn-cs"/>
                        </a:rPr>
                        <a:t>One Text Reminder</a:t>
                      </a:r>
                      <a:endParaRPr lang="en-US">
                        <a:ea typeface="Roboto Black"/>
                      </a:endParaRPr>
                    </a:p>
                    <a:p>
                      <a:pPr lvl="0">
                        <a:buNone/>
                      </a:pPr>
                      <a:endParaRPr lang="en-US" sz="1400" b="0" kern="1200">
                        <a:solidFill>
                          <a:schemeClr val="bg1"/>
                        </a:solidFill>
                        <a:latin typeface="+mn-lt"/>
                        <a:ea typeface="Roboto Black"/>
                        <a:cs typeface="+mn-cs"/>
                      </a:endParaRPr>
                    </a:p>
                    <a:p>
                      <a:pPr lvl="0">
                        <a:buNone/>
                      </a:pPr>
                      <a:endParaRPr lang="en-US" sz="1400" b="0" kern="1200">
                        <a:solidFill>
                          <a:schemeClr val="bg1"/>
                        </a:solidFill>
                        <a:latin typeface="+mn-lt"/>
                        <a:ea typeface="Roboto Black"/>
                        <a:cs typeface="+mn-cs"/>
                      </a:endParaRPr>
                    </a:p>
                    <a:p>
                      <a:pPr lvl="0">
                        <a:buNone/>
                      </a:pPr>
                      <a:r>
                        <a:rPr lang="en-US" sz="1400" b="0" kern="1200">
                          <a:solidFill>
                            <a:schemeClr val="bg1"/>
                          </a:solidFill>
                          <a:latin typeface="+mn-lt"/>
                          <a:ea typeface="Roboto Black"/>
                          <a:cs typeface="+mn-cs"/>
                        </a:rPr>
                        <a:t>Two Postcard Reminders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a:txBody>
                    <a:bodyPr/>
                    <a:lstStyle/>
                    <a:p>
                      <a:pPr lvl="0">
                        <a:buNone/>
                      </a:pPr>
                      <a:r>
                        <a:rPr lang="en-US" sz="1400" b="0" kern="1200">
                          <a:solidFill>
                            <a:schemeClr val="bg1"/>
                          </a:solidFill>
                          <a:latin typeface="+mn-lt"/>
                          <a:ea typeface="Roboto Black"/>
                          <a:cs typeface="+mn-cs"/>
                        </a:rPr>
                        <a:t>Two Text Reminders </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a:txBody>
                    <a:bodyPr/>
                    <a:lstStyle/>
                    <a:p>
                      <a:pPr lvl="0">
                        <a:buNone/>
                      </a:pPr>
                      <a:r>
                        <a:rPr lang="en-US" sz="1400" b="0" kern="1200">
                          <a:solidFill>
                            <a:schemeClr val="bg1"/>
                          </a:solidFill>
                          <a:latin typeface="+mn-lt"/>
                          <a:ea typeface="Roboto Black"/>
                          <a:cs typeface="+mn-cs"/>
                        </a:rPr>
                        <a:t>One Email Reminder</a:t>
                      </a:r>
                      <a:endParaRPr lang="en-US">
                        <a:ea typeface="Roboto Black"/>
                      </a:endParaRPr>
                    </a:p>
                    <a:p>
                      <a:pPr lvl="0">
                        <a:buNone/>
                      </a:pPr>
                      <a:endParaRPr lang="en-US" sz="1400" b="0" kern="1200">
                        <a:solidFill>
                          <a:schemeClr val="bg1"/>
                        </a:solidFill>
                        <a:latin typeface="+mn-lt"/>
                        <a:ea typeface="Roboto Black"/>
                        <a:cs typeface="+mn-cs"/>
                      </a:endParaRPr>
                    </a:p>
                    <a:p>
                      <a:pPr lvl="0">
                        <a:buNone/>
                      </a:pPr>
                      <a:endParaRPr lang="en-US" sz="1400" b="0" kern="1200">
                        <a:solidFill>
                          <a:schemeClr val="bg1"/>
                        </a:solidFill>
                        <a:latin typeface="+mn-lt"/>
                        <a:ea typeface="Roboto Black"/>
                        <a:cs typeface="+mn-cs"/>
                      </a:endParaRPr>
                    </a:p>
                    <a:p>
                      <a:pPr lvl="0">
                        <a:buNone/>
                      </a:pPr>
                      <a:r>
                        <a:rPr lang="en-US" sz="1400" b="0" kern="1200">
                          <a:solidFill>
                            <a:schemeClr val="bg1"/>
                          </a:solidFill>
                          <a:latin typeface="+mn-lt"/>
                          <a:ea typeface="Roboto Black"/>
                          <a:cs typeface="+mn-cs"/>
                        </a:rPr>
                        <a:t>Two Postcard Reminders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a:txBody>
                    <a:bodyPr/>
                    <a:lstStyle/>
                    <a:p>
                      <a:pPr lvl="0">
                        <a:buNone/>
                      </a:pPr>
                      <a:r>
                        <a:rPr lang="en-US" sz="1400" b="0" kern="1200">
                          <a:solidFill>
                            <a:schemeClr val="bg1"/>
                          </a:solidFill>
                          <a:latin typeface="+mn-lt"/>
                          <a:ea typeface="Roboto Black"/>
                          <a:cs typeface="+mn-cs"/>
                        </a:rPr>
                        <a:t>Email Invite </a:t>
                      </a:r>
                    </a:p>
                    <a:p>
                      <a:pPr marL="0" marR="0" lvl="0" indent="0" algn="l" rtl="0">
                        <a:lnSpc>
                          <a:spcPct val="100000"/>
                        </a:lnSpc>
                        <a:spcBef>
                          <a:spcPts val="0"/>
                        </a:spcBef>
                        <a:spcAft>
                          <a:spcPts val="0"/>
                        </a:spcAft>
                        <a:buClrTx/>
                        <a:buSzTx/>
                        <a:buFontTx/>
                        <a:buNone/>
                      </a:pPr>
                      <a:r>
                        <a:rPr lang="en-US" sz="1400" b="0" i="1" kern="1200">
                          <a:solidFill>
                            <a:schemeClr val="bg1"/>
                          </a:solidFill>
                          <a:latin typeface="+mj-lt"/>
                          <a:ea typeface="Roboto Black"/>
                          <a:cs typeface="+mn-cs"/>
                        </a:rPr>
                        <a:t>High Quality Email</a:t>
                      </a:r>
                      <a:endParaRPr lang="en-US" i="1">
                        <a:latin typeface="+mj-lt"/>
                        <a:ea typeface="Roboto Black"/>
                      </a:endParaRPr>
                    </a:p>
                    <a:p>
                      <a:pPr lvl="0">
                        <a:buNone/>
                      </a:pPr>
                      <a:endParaRPr lang="en-US" sz="1400" b="0" kern="1200">
                        <a:solidFill>
                          <a:schemeClr val="bg1"/>
                        </a:solidFill>
                        <a:latin typeface="+mn-lt"/>
                        <a:ea typeface="Roboto Black"/>
                        <a:cs typeface="+mn-cs"/>
                      </a:endParaRPr>
                    </a:p>
                    <a:p>
                      <a:pPr lvl="0">
                        <a:buNone/>
                      </a:pPr>
                      <a:r>
                        <a:rPr lang="en-US" sz="1400" b="0" kern="1200">
                          <a:solidFill>
                            <a:schemeClr val="bg1"/>
                          </a:solidFill>
                          <a:latin typeface="+mn-lt"/>
                          <a:ea typeface="Roboto Black"/>
                          <a:cs typeface="+mn-cs"/>
                        </a:rPr>
                        <a:t>Email Reminder</a:t>
                      </a:r>
                      <a:endParaRPr lang="en-US" sz="1400" b="0" kern="1200">
                        <a:solidFill>
                          <a:schemeClr val="bg1"/>
                        </a:solidFill>
                        <a:latin typeface="+mn-lt"/>
                        <a:ea typeface="Roboto Black" panose="02000000000000000000" pitchFamily="2" charset="0"/>
                        <a:cs typeface="+mn-cs"/>
                      </a:endParaRP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a:txBody>
                    <a:bodyPr/>
                    <a:lstStyle/>
                    <a:p>
                      <a:pPr lvl="0">
                        <a:buNone/>
                      </a:pPr>
                      <a:r>
                        <a:rPr lang="en-US" sz="1400" b="0" kern="1200">
                          <a:solidFill>
                            <a:schemeClr val="bg1"/>
                          </a:solidFill>
                          <a:latin typeface="+mn-lt"/>
                          <a:ea typeface="Roboto Black"/>
                          <a:cs typeface="+mn-cs"/>
                        </a:rPr>
                        <a:t>Email Invite </a:t>
                      </a:r>
                    </a:p>
                    <a:p>
                      <a:pPr marL="0" marR="0" lvl="0" indent="0" algn="l" rtl="0">
                        <a:lnSpc>
                          <a:spcPct val="100000"/>
                        </a:lnSpc>
                        <a:spcBef>
                          <a:spcPts val="0"/>
                        </a:spcBef>
                        <a:spcAft>
                          <a:spcPts val="0"/>
                        </a:spcAft>
                        <a:buClrTx/>
                        <a:buSzTx/>
                        <a:buFontTx/>
                        <a:buNone/>
                      </a:pPr>
                      <a:r>
                        <a:rPr lang="en-US" sz="1400" b="0" i="1" kern="1200">
                          <a:solidFill>
                            <a:schemeClr val="bg1"/>
                          </a:solidFill>
                          <a:latin typeface="+mj-lt"/>
                          <a:ea typeface="Roboto Black"/>
                          <a:cs typeface="+mn-cs"/>
                        </a:rPr>
                        <a:t>High Quality Email</a:t>
                      </a:r>
                      <a:endParaRPr lang="en-US" i="1">
                        <a:latin typeface="+mj-lt"/>
                        <a:ea typeface="Roboto Black"/>
                      </a:endParaRPr>
                    </a:p>
                    <a:p>
                      <a:pPr lvl="0">
                        <a:buNone/>
                      </a:pPr>
                      <a:endParaRPr lang="en-US" sz="1400" b="0" kern="1200">
                        <a:solidFill>
                          <a:schemeClr val="bg1"/>
                        </a:solidFill>
                        <a:latin typeface="+mn-lt"/>
                        <a:ea typeface="Roboto Black"/>
                        <a:cs typeface="+mn-cs"/>
                      </a:endParaRPr>
                    </a:p>
                    <a:p>
                      <a:pPr lvl="0">
                        <a:buNone/>
                      </a:pPr>
                      <a:r>
                        <a:rPr lang="en-US" sz="1400" b="0" kern="1200">
                          <a:solidFill>
                            <a:schemeClr val="bg1"/>
                          </a:solidFill>
                          <a:latin typeface="+mn-lt"/>
                          <a:ea typeface="Roboto Black"/>
                          <a:cs typeface="+mn-cs"/>
                        </a:rPr>
                        <a:t>Text Reminder</a:t>
                      </a:r>
                      <a:endParaRPr lang="en-US" sz="1400" b="0" kern="1200">
                        <a:solidFill>
                          <a:schemeClr val="bg1"/>
                        </a:solidFill>
                        <a:latin typeface="+mn-lt"/>
                        <a:ea typeface="Roboto Black" panose="02000000000000000000" pitchFamily="2" charset="0"/>
                        <a:cs typeface="+mn-cs"/>
                      </a:endParaRP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tc>
                  <a:txBody>
                    <a:bodyPr/>
                    <a:lstStyle/>
                    <a:p>
                      <a:pPr lvl="0">
                        <a:buNone/>
                      </a:pPr>
                      <a:r>
                        <a:rPr lang="en-US" sz="1400" b="0" kern="1200">
                          <a:solidFill>
                            <a:schemeClr val="bg1"/>
                          </a:solidFill>
                          <a:latin typeface="+mn-lt"/>
                          <a:ea typeface="Roboto Black"/>
                          <a:cs typeface="+mn-cs"/>
                        </a:rPr>
                        <a:t>Email Invite </a:t>
                      </a:r>
                    </a:p>
                    <a:p>
                      <a:pPr marL="0" marR="0" lvl="0" indent="0" algn="l" rtl="0">
                        <a:lnSpc>
                          <a:spcPct val="100000"/>
                        </a:lnSpc>
                        <a:spcBef>
                          <a:spcPts val="0"/>
                        </a:spcBef>
                        <a:spcAft>
                          <a:spcPts val="0"/>
                        </a:spcAft>
                        <a:buClrTx/>
                        <a:buSzTx/>
                        <a:buFontTx/>
                        <a:buNone/>
                      </a:pPr>
                      <a:r>
                        <a:rPr lang="en-US" sz="1400" b="0" i="1" kern="1200">
                          <a:solidFill>
                            <a:schemeClr val="bg1"/>
                          </a:solidFill>
                          <a:latin typeface="+mj-lt"/>
                          <a:ea typeface="Roboto Black"/>
                          <a:cs typeface="+mn-cs"/>
                        </a:rPr>
                        <a:t>Low Quality Email</a:t>
                      </a:r>
                      <a:endParaRPr lang="en-US" i="1">
                        <a:latin typeface="+mj-lt"/>
                        <a:ea typeface="Roboto Black"/>
                      </a:endParaRPr>
                    </a:p>
                    <a:p>
                      <a:pPr lvl="0">
                        <a:buNone/>
                      </a:pPr>
                      <a:endParaRPr lang="en-US" sz="1400" b="0" kern="1200">
                        <a:solidFill>
                          <a:schemeClr val="bg1"/>
                        </a:solidFill>
                        <a:latin typeface="+mn-lt"/>
                        <a:ea typeface="Roboto Black"/>
                        <a:cs typeface="+mn-cs"/>
                      </a:endParaRPr>
                    </a:p>
                    <a:p>
                      <a:pPr lvl="0">
                        <a:buNone/>
                      </a:pPr>
                      <a:r>
                        <a:rPr lang="en-US" sz="1400" b="0" kern="1200">
                          <a:solidFill>
                            <a:schemeClr val="bg1"/>
                          </a:solidFill>
                          <a:latin typeface="+mn-lt"/>
                          <a:ea typeface="Roboto Black"/>
                          <a:cs typeface="+mn-cs"/>
                        </a:rPr>
                        <a:t>Text Reminder</a:t>
                      </a:r>
                      <a:endParaRPr lang="en-US" sz="1400" b="0" kern="1200">
                        <a:solidFill>
                          <a:schemeClr val="bg1"/>
                        </a:solidFill>
                        <a:latin typeface="+mn-lt"/>
                        <a:ea typeface="Roboto Black" panose="02000000000000000000" pitchFamily="2" charset="0"/>
                        <a:cs typeface="+mn-cs"/>
                      </a:endParaRP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2641901"/>
                  </a:ext>
                </a:extLst>
              </a:tr>
              <a:tr h="457200">
                <a:tc>
                  <a:txBody>
                    <a:bodyPr/>
                    <a:lstStyle/>
                    <a:p>
                      <a:pPr marL="0" marR="0">
                        <a:lnSpc>
                          <a:spcPct val="115000"/>
                        </a:lnSpc>
                        <a:spcBef>
                          <a:spcPts val="0"/>
                        </a:spcBef>
                        <a:spcAft>
                          <a:spcPts val="0"/>
                        </a:spcAft>
                      </a:pPr>
                      <a:r>
                        <a:rPr lang="en-US" sz="1400" b="0">
                          <a:effectLst/>
                          <a:latin typeface="+mn-lt"/>
                        </a:rPr>
                        <a:t> Web</a:t>
                      </a:r>
                      <a:endParaRPr lang="en-US" sz="1400" b="0">
                        <a:effectLst/>
                        <a:latin typeface="+mn-lt"/>
                        <a:ea typeface="Calibri" panose="020F0502020204030204" pitchFamily="34" charset="0"/>
                      </a:endParaRPr>
                    </a:p>
                  </a:txBody>
                  <a:tcPr marL="73025" marR="73025"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82.1</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73.6</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77.6</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81.4</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78.4</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77.2</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7486610"/>
                  </a:ext>
                </a:extLst>
              </a:tr>
              <a:tr h="457200">
                <a:tc>
                  <a:txBody>
                    <a:bodyPr/>
                    <a:lstStyle/>
                    <a:p>
                      <a:pPr marL="0" marR="0" lvl="0">
                        <a:lnSpc>
                          <a:spcPct val="115000"/>
                        </a:lnSpc>
                        <a:spcBef>
                          <a:spcPts val="0"/>
                        </a:spcBef>
                        <a:spcAft>
                          <a:spcPts val="0"/>
                        </a:spcAft>
                      </a:pPr>
                      <a:r>
                        <a:rPr lang="en-US" sz="1400" b="1">
                          <a:effectLst/>
                          <a:latin typeface="+mn-lt"/>
                        </a:rPr>
                        <a:t>     Smartphone </a:t>
                      </a:r>
                      <a:endParaRPr lang="en-US" sz="1400" b="1">
                        <a:effectLst/>
                        <a:latin typeface="+mn-lt"/>
                        <a:ea typeface="Calibri" panose="020F0502020204030204" pitchFamily="34" charset="0"/>
                      </a:endParaRPr>
                    </a:p>
                  </a:txBody>
                  <a:tcPr marL="73025" marR="73025"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dirty="0">
                          <a:solidFill>
                            <a:srgbClr val="CA500A"/>
                          </a:solidFill>
                          <a:effectLst/>
                          <a:latin typeface="+mn-lt"/>
                          <a:ea typeface="+mn-ea"/>
                          <a:cs typeface="Arial"/>
                        </a:rPr>
                        <a:t>71.8</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dirty="0">
                          <a:solidFill>
                            <a:srgbClr val="CA500A"/>
                          </a:solidFill>
                          <a:effectLst/>
                          <a:latin typeface="+mn-lt"/>
                          <a:ea typeface="+mn-ea"/>
                          <a:cs typeface="Arial"/>
                        </a:rPr>
                        <a:t>64.6</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dirty="0">
                          <a:solidFill>
                            <a:srgbClr val="CA500A"/>
                          </a:solidFill>
                          <a:effectLst/>
                          <a:latin typeface="+mn-lt"/>
                          <a:ea typeface="+mn-ea"/>
                          <a:cs typeface="Arial"/>
                        </a:rPr>
                        <a:t>67.3</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a:solidFill>
                            <a:srgbClr val="CA500A"/>
                          </a:solidFill>
                          <a:effectLst/>
                          <a:latin typeface="+mn-lt"/>
                          <a:ea typeface="+mn-ea"/>
                          <a:cs typeface="Arial"/>
                        </a:rPr>
                        <a:t>37.2</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a:solidFill>
                            <a:srgbClr val="CA500A"/>
                          </a:solidFill>
                          <a:effectLst/>
                          <a:latin typeface="+mn-lt"/>
                          <a:ea typeface="+mn-ea"/>
                          <a:cs typeface="Arial"/>
                        </a:rPr>
                        <a:t>41.9</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a:solidFill>
                            <a:srgbClr val="CA500A"/>
                          </a:solidFill>
                          <a:effectLst/>
                          <a:latin typeface="+mn-lt"/>
                          <a:ea typeface="+mn-ea"/>
                          <a:cs typeface="Arial"/>
                        </a:rPr>
                        <a:t>40.3</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44305569"/>
                  </a:ext>
                </a:extLst>
              </a:tr>
              <a:tr h="457200">
                <a:tc>
                  <a:txBody>
                    <a:bodyPr/>
                    <a:lstStyle/>
                    <a:p>
                      <a:pPr marL="0" marR="0" lvl="0">
                        <a:lnSpc>
                          <a:spcPct val="115000"/>
                        </a:lnSpc>
                        <a:spcBef>
                          <a:spcPts val="0"/>
                        </a:spcBef>
                        <a:spcAft>
                          <a:spcPts val="0"/>
                        </a:spcAft>
                      </a:pPr>
                      <a:r>
                        <a:rPr lang="en-US" sz="1400" b="1">
                          <a:effectLst/>
                          <a:latin typeface="+mn-lt"/>
                        </a:rPr>
                        <a:t>     Other Web </a:t>
                      </a:r>
                      <a:endParaRPr lang="en-US" sz="1400" b="1">
                        <a:effectLst/>
                        <a:latin typeface="+mn-lt"/>
                        <a:ea typeface="Calibri" panose="020F0502020204030204" pitchFamily="34" charset="0"/>
                      </a:endParaRPr>
                    </a:p>
                  </a:txBody>
                  <a:tcPr marL="73025" marR="73025"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a:solidFill>
                            <a:srgbClr val="CA500A"/>
                          </a:solidFill>
                          <a:effectLst/>
                          <a:latin typeface="+mn-lt"/>
                          <a:ea typeface="+mn-ea"/>
                          <a:cs typeface="Arial"/>
                        </a:rPr>
                        <a:t>10.3</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a:solidFill>
                            <a:srgbClr val="CA500A"/>
                          </a:solidFill>
                          <a:effectLst/>
                          <a:latin typeface="+mn-lt"/>
                          <a:ea typeface="+mn-ea"/>
                          <a:cs typeface="Arial"/>
                        </a:rPr>
                        <a:t>9.1</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a:solidFill>
                            <a:srgbClr val="CA500A"/>
                          </a:solidFill>
                          <a:effectLst/>
                          <a:latin typeface="+mn-lt"/>
                          <a:ea typeface="+mn-ea"/>
                          <a:cs typeface="Arial"/>
                        </a:rPr>
                        <a:t>10.3</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a:solidFill>
                            <a:srgbClr val="CA500A"/>
                          </a:solidFill>
                          <a:effectLst/>
                          <a:latin typeface="+mn-lt"/>
                          <a:ea typeface="+mn-ea"/>
                          <a:cs typeface="Arial"/>
                        </a:rPr>
                        <a:t>44.2</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a:solidFill>
                            <a:srgbClr val="CA500A"/>
                          </a:solidFill>
                          <a:effectLst/>
                          <a:latin typeface="+mn-lt"/>
                          <a:ea typeface="+mn-ea"/>
                          <a:cs typeface="Arial"/>
                        </a:rPr>
                        <a:t>36.6</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1" kern="1200">
                          <a:solidFill>
                            <a:srgbClr val="CA500A"/>
                          </a:solidFill>
                          <a:effectLst/>
                          <a:latin typeface="+mn-lt"/>
                          <a:ea typeface="+mn-ea"/>
                          <a:cs typeface="Arial"/>
                        </a:rPr>
                        <a:t>36.9</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16999406"/>
                  </a:ext>
                </a:extLst>
              </a:tr>
              <a:tr h="457200">
                <a:tc>
                  <a:txBody>
                    <a:bodyPr/>
                    <a:lstStyle/>
                    <a:p>
                      <a:pPr marL="0" marR="0">
                        <a:lnSpc>
                          <a:spcPct val="115000"/>
                        </a:lnSpc>
                        <a:spcBef>
                          <a:spcPts val="0"/>
                        </a:spcBef>
                        <a:spcAft>
                          <a:spcPts val="0"/>
                        </a:spcAft>
                      </a:pPr>
                      <a:r>
                        <a:rPr lang="en-US" sz="1400" b="0">
                          <a:effectLst/>
                          <a:latin typeface="+mn-lt"/>
                        </a:rPr>
                        <a:t> Paper </a:t>
                      </a:r>
                      <a:endParaRPr lang="en-US" sz="1400" b="0">
                        <a:effectLst/>
                        <a:latin typeface="+mn-lt"/>
                        <a:ea typeface="Calibri" panose="020F0502020204030204" pitchFamily="34" charset="0"/>
                      </a:endParaRPr>
                    </a:p>
                  </a:txBody>
                  <a:tcPr marL="73025" marR="73025"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2.0</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1.1</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0.7</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0.9</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2.2</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1.2</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62447589"/>
                  </a:ext>
                </a:extLst>
              </a:tr>
              <a:tr h="457200">
                <a:tc>
                  <a:txBody>
                    <a:bodyPr/>
                    <a:lstStyle/>
                    <a:p>
                      <a:pPr marL="0" marR="0">
                        <a:lnSpc>
                          <a:spcPct val="115000"/>
                        </a:lnSpc>
                        <a:spcBef>
                          <a:spcPts val="0"/>
                        </a:spcBef>
                        <a:spcAft>
                          <a:spcPts val="0"/>
                        </a:spcAft>
                      </a:pPr>
                      <a:r>
                        <a:rPr lang="en-US" sz="1400" b="0">
                          <a:effectLst/>
                          <a:latin typeface="+mn-lt"/>
                        </a:rPr>
                        <a:t> Phone</a:t>
                      </a:r>
                      <a:endParaRPr lang="en-US" sz="1400" b="0">
                        <a:effectLst/>
                        <a:latin typeface="+mn-lt"/>
                        <a:ea typeface="Calibri" panose="020F0502020204030204" pitchFamily="34" charset="0"/>
                      </a:endParaRPr>
                    </a:p>
                  </a:txBody>
                  <a:tcPr marL="73025" marR="73025"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0.4</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0.4</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1.2</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0.1</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a:solidFill>
                            <a:schemeClr val="tx1"/>
                          </a:solidFill>
                          <a:effectLst/>
                          <a:latin typeface="+mn-lt"/>
                          <a:ea typeface="+mn-ea"/>
                          <a:cs typeface="Arial"/>
                        </a:rPr>
                        <a:t>0.0</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US" sz="1400" b="0" kern="1200" dirty="0">
                          <a:solidFill>
                            <a:schemeClr val="tx1"/>
                          </a:solidFill>
                          <a:effectLst/>
                          <a:latin typeface="+mn-lt"/>
                          <a:ea typeface="+mn-ea"/>
                          <a:cs typeface="Arial"/>
                        </a:rPr>
                        <a:t>0.1</a:t>
                      </a:r>
                    </a:p>
                  </a:txBody>
                  <a:tcPr marL="73025" marR="4572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1007323"/>
                  </a:ext>
                </a:extLst>
              </a:tr>
            </a:tbl>
          </a:graphicData>
        </a:graphic>
      </p:graphicFrame>
    </p:spTree>
    <p:extLst>
      <p:ext uri="{BB962C8B-B14F-4D97-AF65-F5344CB8AC3E}">
        <p14:creationId xmlns:p14="http://schemas.microsoft.com/office/powerpoint/2010/main" val="299185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5563-383C-69AB-570C-FC5ED9F1E375}"/>
              </a:ext>
            </a:extLst>
          </p:cNvPr>
          <p:cNvSpPr>
            <a:spLocks noGrp="1"/>
          </p:cNvSpPr>
          <p:nvPr>
            <p:ph type="title"/>
          </p:nvPr>
        </p:nvSpPr>
        <p:spPr/>
        <p:txBody>
          <a:bodyPr/>
          <a:lstStyle/>
          <a:p>
            <a:r>
              <a:rPr lang="en-US" dirty="0">
                <a:latin typeface="Roboto Light"/>
                <a:ea typeface="Roboto Light"/>
                <a:cs typeface="Roboto Light"/>
              </a:rPr>
              <a:t>National Survey of Fishing, Hunting, &amp; Wildlife-Associated Recreation</a:t>
            </a:r>
            <a:endParaRPr lang="en-US" dirty="0"/>
          </a:p>
        </p:txBody>
      </p:sp>
    </p:spTree>
    <p:extLst>
      <p:ext uri="{BB962C8B-B14F-4D97-AF65-F5344CB8AC3E}">
        <p14:creationId xmlns:p14="http://schemas.microsoft.com/office/powerpoint/2010/main" val="316082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60C7-091A-8B53-01C6-5568744D4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81EDD-99C2-1324-6685-C0E904259BD6}"/>
              </a:ext>
            </a:extLst>
          </p:cNvPr>
          <p:cNvSpPr>
            <a:spLocks noGrp="1"/>
          </p:cNvSpPr>
          <p:nvPr>
            <p:ph type="title"/>
          </p:nvPr>
        </p:nvSpPr>
        <p:spPr/>
        <p:txBody>
          <a:bodyPr/>
          <a:lstStyle/>
          <a:p>
            <a:r>
              <a:rPr lang="en-US" dirty="0">
                <a:latin typeface="Roboto"/>
                <a:ea typeface="Roboto"/>
                <a:cs typeface="Roboto"/>
              </a:rPr>
              <a:t>FHWAR : BACKGROUND</a:t>
            </a:r>
            <a:endParaRPr lang="en-US" dirty="0"/>
          </a:p>
        </p:txBody>
      </p:sp>
      <p:sp>
        <p:nvSpPr>
          <p:cNvPr id="6" name="Text Placeholder 5">
            <a:extLst>
              <a:ext uri="{FF2B5EF4-FFF2-40B4-BE49-F238E27FC236}">
                <a16:creationId xmlns:a16="http://schemas.microsoft.com/office/drawing/2014/main" id="{719E81AD-A409-8F27-91F9-B090EF53B92A}"/>
              </a:ext>
            </a:extLst>
          </p:cNvPr>
          <p:cNvSpPr>
            <a:spLocks noGrp="1"/>
          </p:cNvSpPr>
          <p:nvPr>
            <p:ph type="body" sz="quarter" idx="28"/>
          </p:nvPr>
        </p:nvSpPr>
        <p:spPr/>
        <p:txBody>
          <a:bodyPr/>
          <a:lstStyle/>
          <a:p>
            <a:r>
              <a:rPr lang="en-US">
                <a:latin typeface="Roboto Light"/>
                <a:ea typeface="Roboto Light"/>
                <a:cs typeface="Roboto Light"/>
              </a:rPr>
              <a:t>2022 National Survey of Fishing, Hunting, &amp; Wildlife-Associated Recreation</a:t>
            </a:r>
          </a:p>
          <a:p>
            <a:endParaRPr lang="en-US"/>
          </a:p>
        </p:txBody>
      </p:sp>
      <p:sp>
        <p:nvSpPr>
          <p:cNvPr id="4" name="Text Placeholder 3">
            <a:extLst>
              <a:ext uri="{FF2B5EF4-FFF2-40B4-BE49-F238E27FC236}">
                <a16:creationId xmlns:a16="http://schemas.microsoft.com/office/drawing/2014/main" id="{D90DF83C-59C0-81BE-96F3-A61D6EB29D20}"/>
              </a:ext>
            </a:extLst>
          </p:cNvPr>
          <p:cNvSpPr>
            <a:spLocks noGrp="1"/>
          </p:cNvSpPr>
          <p:nvPr>
            <p:ph type="body" sz="quarter" idx="10"/>
          </p:nvPr>
        </p:nvSpPr>
        <p:spPr/>
        <p:txBody>
          <a:bodyPr/>
          <a:lstStyle/>
          <a:p>
            <a:pPr>
              <a:spcBef>
                <a:spcPts val="1800"/>
              </a:spcBef>
            </a:pPr>
            <a:r>
              <a:rPr lang="en-US" dirty="0">
                <a:latin typeface="+mn-lt"/>
                <a:ea typeface="Roboto Light"/>
                <a:cs typeface="Roboto Light"/>
              </a:rPr>
              <a:t>Nationally representative, longitudinal, mixed-mode </a:t>
            </a:r>
            <a:br>
              <a:rPr lang="en-US" dirty="0">
                <a:latin typeface="+mn-lt"/>
                <a:ea typeface="Roboto Light"/>
                <a:cs typeface="Roboto Light"/>
              </a:rPr>
            </a:br>
            <a:r>
              <a:rPr lang="en-US" dirty="0">
                <a:latin typeface="+mn-lt"/>
                <a:ea typeface="Roboto Light"/>
                <a:cs typeface="Roboto Light"/>
              </a:rPr>
              <a:t>(web, phone, paper) survey </a:t>
            </a:r>
            <a:endParaRPr lang="en-US" dirty="0"/>
          </a:p>
          <a:p>
            <a:pPr>
              <a:spcBef>
                <a:spcPts val="1800"/>
              </a:spcBef>
            </a:pPr>
            <a:r>
              <a:rPr lang="en-US" b="0" dirty="0">
                <a:latin typeface="+mn-lt"/>
                <a:ea typeface="Roboto"/>
                <a:cs typeface="Roboto"/>
              </a:rPr>
              <a:t>Used to create estimates of participation and expenditure in fishing, hunting, and wildlife watching activities </a:t>
            </a:r>
          </a:p>
          <a:p>
            <a:pPr>
              <a:spcBef>
                <a:spcPts val="1800"/>
              </a:spcBef>
            </a:pPr>
            <a:r>
              <a:rPr lang="en-US" b="0" dirty="0">
                <a:latin typeface="+mn-lt"/>
                <a:ea typeface="Roboto"/>
                <a:cs typeface="Roboto"/>
              </a:rPr>
              <a:t>Design included a screener instrument to identify those who participate in fishing, hunting, and wildlife watching activities and three waves of surveys</a:t>
            </a:r>
          </a:p>
          <a:p>
            <a:pPr>
              <a:spcBef>
                <a:spcPts val="1800"/>
              </a:spcBef>
            </a:pPr>
            <a:r>
              <a:rPr lang="en-US" b="0" dirty="0">
                <a:latin typeface="+mn-lt"/>
                <a:ea typeface="Roboto"/>
                <a:cs typeface="Roboto"/>
              </a:rPr>
              <a:t>Has traditionally used mail outreach</a:t>
            </a:r>
            <a:endParaRPr lang="en-US" dirty="0"/>
          </a:p>
        </p:txBody>
      </p:sp>
      <p:sp>
        <p:nvSpPr>
          <p:cNvPr id="5" name="Text Placeholder 4">
            <a:extLst>
              <a:ext uri="{FF2B5EF4-FFF2-40B4-BE49-F238E27FC236}">
                <a16:creationId xmlns:a16="http://schemas.microsoft.com/office/drawing/2014/main" id="{09B35118-3267-D848-4F05-8432D23CA473}"/>
              </a:ext>
            </a:extLst>
          </p:cNvPr>
          <p:cNvSpPr>
            <a:spLocks noGrp="1"/>
          </p:cNvSpPr>
          <p:nvPr>
            <p:ph type="body" sz="quarter" idx="27"/>
          </p:nvPr>
        </p:nvSpPr>
        <p:spPr/>
        <p:txBody>
          <a:bodyPr/>
          <a:lstStyle/>
          <a:p>
            <a:endParaRPr lang="en-US"/>
          </a:p>
        </p:txBody>
      </p:sp>
      <p:sp>
        <p:nvSpPr>
          <p:cNvPr id="3" name="Picture Placeholder 2">
            <a:extLst>
              <a:ext uri="{FF2B5EF4-FFF2-40B4-BE49-F238E27FC236}">
                <a16:creationId xmlns:a16="http://schemas.microsoft.com/office/drawing/2014/main" id="{E828F449-363A-ADE5-6829-3FFEACBCFF13}"/>
              </a:ext>
            </a:extLst>
          </p:cNvPr>
          <p:cNvSpPr>
            <a:spLocks noGrp="1"/>
          </p:cNvSpPr>
          <p:nvPr>
            <p:ph type="pic" sz="quarter" idx="23"/>
          </p:nvPr>
        </p:nvSpPr>
        <p:spPr/>
        <p:txBody>
          <a:bodyPr/>
          <a:lstStyle/>
          <a:p>
            <a:endParaRPr lang="en-US"/>
          </a:p>
        </p:txBody>
      </p:sp>
      <p:pic>
        <p:nvPicPr>
          <p:cNvPr id="21" name="Picture Placeholder 2">
            <a:extLst>
              <a:ext uri="{FF2B5EF4-FFF2-40B4-BE49-F238E27FC236}">
                <a16:creationId xmlns:a16="http://schemas.microsoft.com/office/drawing/2014/main" id="{B3BE0066-80D4-FFC5-376C-96223DA8C6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1663"/>
          <a:stretch/>
        </p:blipFill>
        <p:spPr bwMode="auto">
          <a:xfrm>
            <a:off x="8153400" y="548640"/>
            <a:ext cx="4038600" cy="6309360"/>
          </a:xfrm>
          <a:prstGeom prst="rect">
            <a:avLst/>
          </a:prstGeom>
          <a:solidFill>
            <a:srgbClr val="F7F4F2"/>
          </a:solidFill>
          <a:ln>
            <a:noFill/>
          </a:ln>
        </p:spPr>
      </p:pic>
    </p:spTree>
    <p:extLst>
      <p:ext uri="{BB962C8B-B14F-4D97-AF65-F5344CB8AC3E}">
        <p14:creationId xmlns:p14="http://schemas.microsoft.com/office/powerpoint/2010/main" val="34878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ABF9-22C0-A09A-60DE-9A5B893235C7}"/>
              </a:ext>
            </a:extLst>
          </p:cNvPr>
          <p:cNvSpPr>
            <a:spLocks noGrp="1"/>
          </p:cNvSpPr>
          <p:nvPr>
            <p:ph type="title"/>
          </p:nvPr>
        </p:nvSpPr>
        <p:spPr/>
        <p:txBody>
          <a:bodyPr/>
          <a:lstStyle/>
          <a:p>
            <a:r>
              <a:rPr lang="en-US" dirty="0">
                <a:latin typeface="Roboto"/>
                <a:ea typeface="Roboto"/>
                <a:cs typeface="Roboto"/>
              </a:rPr>
              <a:t>FHWAR : EXPERIMENTAL DESIGN</a:t>
            </a:r>
            <a:endParaRPr lang="en-US" dirty="0"/>
          </a:p>
        </p:txBody>
      </p:sp>
      <p:sp>
        <p:nvSpPr>
          <p:cNvPr id="11" name="Text Placeholder 4">
            <a:extLst>
              <a:ext uri="{FF2B5EF4-FFF2-40B4-BE49-F238E27FC236}">
                <a16:creationId xmlns:a16="http://schemas.microsoft.com/office/drawing/2014/main" id="{F062D8C3-D15E-188A-D57B-A5EEB411DF1F}"/>
              </a:ext>
            </a:extLst>
          </p:cNvPr>
          <p:cNvSpPr txBox="1">
            <a:spLocks/>
          </p:cNvSpPr>
          <p:nvPr/>
        </p:nvSpPr>
        <p:spPr>
          <a:xfrm>
            <a:off x="1131385" y="6400800"/>
            <a:ext cx="10521337" cy="289555"/>
          </a:xfrm>
          <a:prstGeom prst="rect">
            <a:avLst/>
          </a:prstGeom>
        </p:spPr>
        <p:txBody>
          <a:bodyPr lIns="0" tIns="0" rIns="0" bIns="0"/>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a:solidFill>
                  <a:schemeClr val="bg2">
                    <a:lumMod val="75000"/>
                  </a:schemeClr>
                </a:solidFill>
              </a:rPr>
              <a:t>Text messages sent via Twilio</a:t>
            </a:r>
          </a:p>
        </p:txBody>
      </p:sp>
      <p:graphicFrame>
        <p:nvGraphicFramePr>
          <p:cNvPr id="7" name="Table 6">
            <a:extLst>
              <a:ext uri="{FF2B5EF4-FFF2-40B4-BE49-F238E27FC236}">
                <a16:creationId xmlns:a16="http://schemas.microsoft.com/office/drawing/2014/main" id="{33D5CD62-959B-088D-846C-A7F80E4CE2ED}"/>
              </a:ext>
            </a:extLst>
          </p:cNvPr>
          <p:cNvGraphicFramePr>
            <a:graphicFrameLocks noGrp="1"/>
          </p:cNvGraphicFramePr>
          <p:nvPr/>
        </p:nvGraphicFramePr>
        <p:xfrm>
          <a:off x="1131385" y="1771178"/>
          <a:ext cx="10387895" cy="3272574"/>
        </p:xfrm>
        <a:graphic>
          <a:graphicData uri="http://schemas.openxmlformats.org/drawingml/2006/table">
            <a:tbl>
              <a:tblPr firstRow="1" bandRow="1">
                <a:tableStyleId>{5940675A-B579-460E-94D1-54222C63F5DA}</a:tableStyleId>
              </a:tblPr>
              <a:tblGrid>
                <a:gridCol w="2894515">
                  <a:extLst>
                    <a:ext uri="{9D8B030D-6E8A-4147-A177-3AD203B41FA5}">
                      <a16:colId xmlns:a16="http://schemas.microsoft.com/office/drawing/2014/main" val="2928159059"/>
                    </a:ext>
                  </a:extLst>
                </a:gridCol>
                <a:gridCol w="3581400">
                  <a:extLst>
                    <a:ext uri="{9D8B030D-6E8A-4147-A177-3AD203B41FA5}">
                      <a16:colId xmlns:a16="http://schemas.microsoft.com/office/drawing/2014/main" val="1070729539"/>
                    </a:ext>
                  </a:extLst>
                </a:gridCol>
                <a:gridCol w="299720">
                  <a:extLst>
                    <a:ext uri="{9D8B030D-6E8A-4147-A177-3AD203B41FA5}">
                      <a16:colId xmlns:a16="http://schemas.microsoft.com/office/drawing/2014/main" val="712655305"/>
                    </a:ext>
                  </a:extLst>
                </a:gridCol>
                <a:gridCol w="3612260">
                  <a:extLst>
                    <a:ext uri="{9D8B030D-6E8A-4147-A177-3AD203B41FA5}">
                      <a16:colId xmlns:a16="http://schemas.microsoft.com/office/drawing/2014/main" val="681275821"/>
                    </a:ext>
                  </a:extLst>
                </a:gridCol>
              </a:tblGrid>
              <a:tr h="520890">
                <a:tc>
                  <a:txBody>
                    <a:bodyPr/>
                    <a:lstStyle/>
                    <a:p>
                      <a:pPr>
                        <a:lnSpc>
                          <a:spcPct val="100000"/>
                        </a:lnSpc>
                      </a:pPr>
                      <a:endParaRPr lang="en-US" sz="1400">
                        <a:latin typeface="+mn-lt"/>
                      </a:endParaRPr>
                    </a:p>
                  </a:txBody>
                  <a:tcPr marL="45720" marR="45720" anchor="ctr">
                    <a:lnL w="12700" cmpd="sng">
                      <a:noFill/>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EC712E"/>
                          </a:solidFill>
                          <a:latin typeface="Roboto Black"/>
                          <a:ea typeface="Roboto Black"/>
                        </a:rPr>
                        <a:t>WAVE 2</a:t>
                      </a:r>
                    </a:p>
                  </a:txBody>
                  <a:tcPr marL="18288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2400">
                        <a:solidFill>
                          <a:srgbClr val="EC712E"/>
                        </a:solidFill>
                        <a:latin typeface="Roboto Black" panose="02000000000000000000" pitchFamily="2" charset="0"/>
                        <a:ea typeface="Roboto Black" panose="02000000000000000000" pitchFamily="2" charset="0"/>
                      </a:endParaRPr>
                    </a:p>
                  </a:txBody>
                  <a:tcPr marL="18288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EC712E"/>
                          </a:solidFill>
                          <a:latin typeface="Roboto Black"/>
                          <a:ea typeface="Roboto Black"/>
                        </a:rPr>
                        <a:t>WAVE 3</a:t>
                      </a:r>
                    </a:p>
                  </a:txBody>
                  <a:tcPr marL="18288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928327"/>
                  </a:ext>
                </a:extLst>
              </a:tr>
              <a:tr h="458614">
                <a:tc>
                  <a:txBody>
                    <a:bodyPr/>
                    <a:lstStyle/>
                    <a:p>
                      <a:pPr algn="l">
                        <a:lnSpc>
                          <a:spcPct val="100000"/>
                        </a:lnSpc>
                      </a:pPr>
                      <a:r>
                        <a:rPr lang="en-US" sz="1600">
                          <a:latin typeface="Roboto Black"/>
                          <a:ea typeface="Roboto Black"/>
                        </a:rPr>
                        <a:t>Experiment</a:t>
                      </a:r>
                    </a:p>
                  </a:txBody>
                  <a:tcPr marR="45720" anchor="ctr">
                    <a:lnL w="12700" cmpd="sng">
                      <a:noFill/>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lnSpc>
                          <a:spcPct val="100000"/>
                        </a:lnSpc>
                      </a:pPr>
                      <a:r>
                        <a:rPr lang="en-US" sz="1600">
                          <a:solidFill>
                            <a:schemeClr val="tx1"/>
                          </a:solidFill>
                          <a:latin typeface="Roboto Black"/>
                          <a:ea typeface="Roboto Black"/>
                        </a:rPr>
                        <a:t>Texting</a:t>
                      </a:r>
                    </a:p>
                  </a:txBody>
                  <a:tcPr marL="18288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lnSpc>
                          <a:spcPct val="100000"/>
                        </a:lnSpc>
                      </a:pPr>
                      <a:endParaRPr lang="en-US" sz="1600">
                        <a:solidFill>
                          <a:schemeClr val="tx1"/>
                        </a:solidFill>
                        <a:latin typeface="Roboto Black" panose="02000000000000000000" pitchFamily="2" charset="0"/>
                        <a:ea typeface="Roboto Black" panose="02000000000000000000" pitchFamily="2" charset="0"/>
                      </a:endParaRPr>
                    </a:p>
                  </a:txBody>
                  <a:tcPr marL="18288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lnSpc>
                          <a:spcPct val="100000"/>
                        </a:lnSpc>
                      </a:pPr>
                      <a:r>
                        <a:rPr lang="en-US" sz="1600">
                          <a:solidFill>
                            <a:schemeClr val="tx1"/>
                          </a:solidFill>
                          <a:latin typeface="Roboto Black"/>
                          <a:ea typeface="Roboto Black"/>
                        </a:rPr>
                        <a:t>Email &amp; Texting</a:t>
                      </a:r>
                      <a:endParaRPr lang="en-US" sz="1600">
                        <a:solidFill>
                          <a:schemeClr val="tx1"/>
                        </a:solidFill>
                        <a:latin typeface="Roboto Black" panose="02000000000000000000" pitchFamily="2" charset="0"/>
                        <a:ea typeface="Roboto Black" panose="02000000000000000000" pitchFamily="2" charset="0"/>
                      </a:endParaRPr>
                    </a:p>
                  </a:txBody>
                  <a:tcPr marL="18288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80340441"/>
                  </a:ext>
                </a:extLst>
              </a:tr>
              <a:tr h="458614">
                <a:tc rowSpan="3">
                  <a:txBody>
                    <a:bodyPr/>
                    <a:lstStyle/>
                    <a:p>
                      <a:pPr>
                        <a:lnSpc>
                          <a:spcPct val="100000"/>
                        </a:lnSpc>
                      </a:pPr>
                      <a:r>
                        <a:rPr lang="en-US" sz="1600">
                          <a:latin typeface="+mn-lt"/>
                        </a:rPr>
                        <a:t>Sequencing</a:t>
                      </a:r>
                    </a:p>
                  </a:txBody>
                  <a:tcPr marR="45720"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600">
                          <a:latin typeface="+mn-lt"/>
                        </a:rPr>
                        <a:t>Text invite</a:t>
                      </a: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latin typeface="+mn-lt"/>
                      </a:endParaRP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mn-lt"/>
                        </a:rPr>
                        <a:t>Text/email invite</a:t>
                      </a: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143751"/>
                  </a:ext>
                </a:extLst>
              </a:tr>
              <a:tr h="458614">
                <a:tc vMerge="1">
                  <a:txBody>
                    <a:bodyPr/>
                    <a:lstStyle/>
                    <a:p>
                      <a:pPr>
                        <a:lnSpc>
                          <a:spcPts val="1400"/>
                        </a:lnSpc>
                      </a:pPr>
                      <a:endParaRPr lang="en-US" sz="140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mn-lt"/>
                        </a:rPr>
                        <a:t>Early text reminder</a:t>
                      </a: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latin typeface="+mn-lt"/>
                      </a:endParaRP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mn-lt"/>
                        </a:rPr>
                        <a:t># of text/email/postcard reminders</a:t>
                      </a: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9757789"/>
                  </a:ext>
                </a:extLst>
              </a:tr>
              <a:tr h="458614">
                <a:tc vMerge="1">
                  <a:txBody>
                    <a:bodyPr/>
                    <a:lstStyle/>
                    <a:p>
                      <a:pPr>
                        <a:lnSpc>
                          <a:spcPts val="1400"/>
                        </a:lnSpc>
                      </a:pPr>
                      <a:endParaRPr lang="en-US" sz="140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mn-lt"/>
                        </a:rPr>
                        <a:t>Late text reminder</a:t>
                      </a: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600">
                        <a:latin typeface="+mn-lt"/>
                      </a:endParaRP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600">
                        <a:latin typeface="+mn-lt"/>
                      </a:endParaRP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5034914"/>
                  </a:ext>
                </a:extLst>
              </a:tr>
              <a:tr h="45861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mn-lt"/>
                        </a:rPr>
                        <a:t>Time text messages sent</a:t>
                      </a:r>
                    </a:p>
                  </a:txBody>
                  <a:tcPr marR="45720"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00000"/>
                        </a:lnSpc>
                      </a:pPr>
                      <a:r>
                        <a:rPr lang="en-US" sz="1600">
                          <a:latin typeface="+mn-lt"/>
                        </a:rPr>
                        <a:t>Morning</a:t>
                      </a: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00000"/>
                        </a:lnSpc>
                      </a:pPr>
                      <a:endParaRPr lang="en-US" sz="1600">
                        <a:latin typeface="+mn-lt"/>
                      </a:endParaRP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00000"/>
                        </a:lnSpc>
                      </a:pPr>
                      <a:r>
                        <a:rPr lang="en-US" sz="1600">
                          <a:latin typeface="+mn-lt"/>
                        </a:rPr>
                        <a:t>--</a:t>
                      </a: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511828391"/>
                  </a:ext>
                </a:extLst>
              </a:tr>
              <a:tr h="458614">
                <a:tc vMerge="1">
                  <a:txBody>
                    <a:bodyPr/>
                    <a:lstStyle/>
                    <a:p>
                      <a:pPr>
                        <a:lnSpc>
                          <a:spcPts val="1400"/>
                        </a:lnSpc>
                      </a:pPr>
                      <a:endParaRPr lang="en-US" sz="140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00000"/>
                        </a:lnSpc>
                      </a:pPr>
                      <a:r>
                        <a:rPr lang="en-US" sz="1600">
                          <a:latin typeface="+mn-lt"/>
                        </a:rPr>
                        <a:t>Afternoon</a:t>
                      </a: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00000"/>
                        </a:lnSpc>
                      </a:pPr>
                      <a:endParaRPr lang="en-US" sz="1600">
                        <a:latin typeface="+mn-lt"/>
                      </a:endParaRP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00000"/>
                        </a:lnSpc>
                      </a:pPr>
                      <a:r>
                        <a:rPr lang="en-US" sz="1600">
                          <a:latin typeface="+mn-lt"/>
                        </a:rPr>
                        <a:t>--</a:t>
                      </a:r>
                    </a:p>
                  </a:txBody>
                  <a:tcPr marL="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505412216"/>
                  </a:ext>
                </a:extLst>
              </a:tr>
            </a:tbl>
          </a:graphicData>
        </a:graphic>
      </p:graphicFrame>
    </p:spTree>
    <p:extLst>
      <p:ext uri="{BB962C8B-B14F-4D97-AF65-F5344CB8AC3E}">
        <p14:creationId xmlns:p14="http://schemas.microsoft.com/office/powerpoint/2010/main" val="96517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F66C-0F63-2D42-B543-016A18578C73}"/>
              </a:ext>
            </a:extLst>
          </p:cNvPr>
          <p:cNvSpPr>
            <a:spLocks noGrp="1"/>
          </p:cNvSpPr>
          <p:nvPr>
            <p:ph type="title"/>
          </p:nvPr>
        </p:nvSpPr>
        <p:spPr/>
        <p:txBody>
          <a:bodyPr/>
          <a:lstStyle/>
          <a:p>
            <a:r>
              <a:rPr lang="en-US" dirty="0">
                <a:latin typeface="Roboto"/>
                <a:ea typeface="Roboto"/>
                <a:cs typeface="Roboto"/>
              </a:rPr>
              <a:t>FHWAR : EXPERIMENTAL DESIGN</a:t>
            </a:r>
            <a:endParaRPr lang="en-US" dirty="0"/>
          </a:p>
        </p:txBody>
      </p:sp>
      <p:sp>
        <p:nvSpPr>
          <p:cNvPr id="3" name="Text Placeholder 2">
            <a:extLst>
              <a:ext uri="{FF2B5EF4-FFF2-40B4-BE49-F238E27FC236}">
                <a16:creationId xmlns:a16="http://schemas.microsoft.com/office/drawing/2014/main" id="{B3CB4991-A4B1-A8C7-F78B-65BB04108A77}"/>
              </a:ext>
            </a:extLst>
          </p:cNvPr>
          <p:cNvSpPr>
            <a:spLocks noGrp="1"/>
          </p:cNvSpPr>
          <p:nvPr>
            <p:ph type="body" sz="quarter" idx="10"/>
          </p:nvPr>
        </p:nvSpPr>
        <p:spPr/>
        <p:txBody>
          <a:bodyPr/>
          <a:lstStyle/>
          <a:p>
            <a:r>
              <a:rPr lang="en-US"/>
              <a:t>Sample members stratified by whether they participated in the prior wave from a text</a:t>
            </a:r>
          </a:p>
        </p:txBody>
      </p:sp>
      <p:sp>
        <p:nvSpPr>
          <p:cNvPr id="4" name="Text Placeholder 3">
            <a:extLst>
              <a:ext uri="{FF2B5EF4-FFF2-40B4-BE49-F238E27FC236}">
                <a16:creationId xmlns:a16="http://schemas.microsoft.com/office/drawing/2014/main" id="{19136F87-4F46-55AD-80F3-034F20419C20}"/>
              </a:ext>
            </a:extLst>
          </p:cNvPr>
          <p:cNvSpPr>
            <a:spLocks noGrp="1"/>
          </p:cNvSpPr>
          <p:nvPr>
            <p:ph type="body" sz="quarter" idx="28"/>
          </p:nvPr>
        </p:nvSpPr>
        <p:spPr/>
        <p:txBody>
          <a:bodyPr/>
          <a:lstStyle/>
          <a:p>
            <a:endParaRPr lang="en-US" sz="2400"/>
          </a:p>
          <a:p>
            <a:r>
              <a:rPr lang="en-US" sz="2400"/>
              <a:t>Cooperative Respondents </a:t>
            </a:r>
          </a:p>
          <a:p>
            <a:r>
              <a:rPr lang="en-US" b="0"/>
              <a:t>Respondents who completed the prior wave after receiving a text </a:t>
            </a:r>
          </a:p>
          <a:p>
            <a:pPr lvl="1"/>
            <a:endParaRPr lang="en-US" b="0"/>
          </a:p>
          <a:p>
            <a:r>
              <a:rPr lang="en-US" sz="2400"/>
              <a:t>Other Respondents </a:t>
            </a:r>
          </a:p>
          <a:p>
            <a:r>
              <a:rPr lang="en-US" b="0"/>
              <a:t>All other sample members, whether they completed the prior wave or not</a:t>
            </a:r>
          </a:p>
        </p:txBody>
      </p:sp>
      <p:sp>
        <p:nvSpPr>
          <p:cNvPr id="5" name="Text Placeholder 4">
            <a:extLst>
              <a:ext uri="{FF2B5EF4-FFF2-40B4-BE49-F238E27FC236}">
                <a16:creationId xmlns:a16="http://schemas.microsoft.com/office/drawing/2014/main" id="{30011E32-1064-6CD3-81F4-B0BA717FE8E4}"/>
              </a:ext>
            </a:extLst>
          </p:cNvPr>
          <p:cNvSpPr>
            <a:spLocks noGrp="1"/>
          </p:cNvSpPr>
          <p:nvPr>
            <p:ph type="body" sz="quarter" idx="27"/>
          </p:nvPr>
        </p:nvSpPr>
        <p:spPr/>
        <p:txBody>
          <a:bodyPr/>
          <a:lstStyle/>
          <a:p>
            <a:endParaRPr lang="en-US"/>
          </a:p>
        </p:txBody>
      </p:sp>
    </p:spTree>
    <p:extLst>
      <p:ext uri="{BB962C8B-B14F-4D97-AF65-F5344CB8AC3E}">
        <p14:creationId xmlns:p14="http://schemas.microsoft.com/office/powerpoint/2010/main" val="52078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AAB9-FE28-83A5-5190-70C3FEDA9AA9}"/>
              </a:ext>
            </a:extLst>
          </p:cNvPr>
          <p:cNvSpPr>
            <a:spLocks noGrp="1"/>
          </p:cNvSpPr>
          <p:nvPr>
            <p:ph type="title"/>
          </p:nvPr>
        </p:nvSpPr>
        <p:spPr/>
        <p:txBody>
          <a:bodyPr/>
          <a:lstStyle/>
          <a:p>
            <a:r>
              <a:rPr lang="en-US" dirty="0">
                <a:latin typeface="Roboto"/>
                <a:ea typeface="Roboto"/>
                <a:cs typeface="Roboto"/>
              </a:rPr>
              <a:t>FHWAR : outcome measures</a:t>
            </a:r>
            <a:endParaRPr lang="en-US" dirty="0"/>
          </a:p>
        </p:txBody>
      </p:sp>
      <p:sp>
        <p:nvSpPr>
          <p:cNvPr id="3" name="Text Placeholder 2">
            <a:extLst>
              <a:ext uri="{FF2B5EF4-FFF2-40B4-BE49-F238E27FC236}">
                <a16:creationId xmlns:a16="http://schemas.microsoft.com/office/drawing/2014/main" id="{5D077FF5-DF1B-1B47-E36F-D9DCF87D9408}"/>
              </a:ext>
            </a:extLst>
          </p:cNvPr>
          <p:cNvSpPr>
            <a:spLocks noGrp="1"/>
          </p:cNvSpPr>
          <p:nvPr>
            <p:ph type="body" sz="quarter" idx="10"/>
          </p:nvPr>
        </p:nvSpPr>
        <p:spPr/>
        <p:txBody>
          <a:bodyPr/>
          <a:lstStyle/>
          <a:p>
            <a:r>
              <a:rPr lang="en-US">
                <a:latin typeface="Roboto Light"/>
                <a:ea typeface="Roboto Light"/>
                <a:cs typeface="Roboto Light"/>
              </a:rPr>
              <a:t>We assessed the effectiveness of texting and email contact over several outcome measures.</a:t>
            </a:r>
            <a:endParaRPr lang="en-US"/>
          </a:p>
        </p:txBody>
      </p:sp>
      <p:grpSp>
        <p:nvGrpSpPr>
          <p:cNvPr id="87" name="Group 86">
            <a:extLst>
              <a:ext uri="{FF2B5EF4-FFF2-40B4-BE49-F238E27FC236}">
                <a16:creationId xmlns:a16="http://schemas.microsoft.com/office/drawing/2014/main" id="{C6C58B52-FEE7-3950-F228-B64893E08363}"/>
              </a:ext>
            </a:extLst>
          </p:cNvPr>
          <p:cNvGrpSpPr/>
          <p:nvPr/>
        </p:nvGrpSpPr>
        <p:grpSpPr>
          <a:xfrm>
            <a:off x="8894344" y="2404153"/>
            <a:ext cx="2469291" cy="2923974"/>
            <a:chOff x="8894344" y="2404153"/>
            <a:chExt cx="2469291" cy="2923974"/>
          </a:xfrm>
        </p:grpSpPr>
        <p:sp>
          <p:nvSpPr>
            <p:cNvPr id="7" name="Text Placeholder 31">
              <a:extLst>
                <a:ext uri="{FF2B5EF4-FFF2-40B4-BE49-F238E27FC236}">
                  <a16:creationId xmlns:a16="http://schemas.microsoft.com/office/drawing/2014/main" id="{0D576C74-BE37-27FE-9252-15CA490FA4BC}"/>
                </a:ext>
              </a:extLst>
            </p:cNvPr>
            <p:cNvSpPr txBox="1">
              <a:spLocks/>
            </p:cNvSpPr>
            <p:nvPr/>
          </p:nvSpPr>
          <p:spPr>
            <a:xfrm>
              <a:off x="9122270" y="3482227"/>
              <a:ext cx="2194560" cy="1394574"/>
            </a:xfrm>
            <a:prstGeom prst="rect">
              <a:avLst/>
            </a:prstGeom>
          </p:spPr>
          <p:txBody>
            <a:bodyPr lIns="0" tIns="0" rIns="0" bIns="0"/>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1600">
                  <a:solidFill>
                    <a:schemeClr val="tx2"/>
                  </a:solidFill>
                  <a:latin typeface="+mn-lt"/>
                </a:rPr>
                <a:t>Sample Representation</a:t>
              </a:r>
            </a:p>
            <a:p>
              <a:pPr marL="0" lvl="1" indent="0">
                <a:spcBef>
                  <a:spcPts val="600"/>
                </a:spcBef>
                <a:buNone/>
              </a:pPr>
              <a:r>
                <a:rPr lang="en-US" sz="1600">
                  <a:latin typeface="Roboto Light" panose="02000000000000000000" pitchFamily="2" charset="0"/>
                  <a:ea typeface="Roboto Light" panose="02000000000000000000" pitchFamily="2" charset="0"/>
                </a:rPr>
                <a:t>Sample composition across conditions for demographics and selected survey variables</a:t>
              </a:r>
            </a:p>
          </p:txBody>
        </p:sp>
        <p:grpSp>
          <p:nvGrpSpPr>
            <p:cNvPr id="114" name="Graphic 97" descr="Users with solid fill">
              <a:extLst>
                <a:ext uri="{FF2B5EF4-FFF2-40B4-BE49-F238E27FC236}">
                  <a16:creationId xmlns:a16="http://schemas.microsoft.com/office/drawing/2014/main" id="{2BC34598-C4D9-CFB0-44C3-E73C6286C38A}"/>
                </a:ext>
              </a:extLst>
            </p:cNvPr>
            <p:cNvGrpSpPr/>
            <p:nvPr/>
          </p:nvGrpSpPr>
          <p:grpSpPr>
            <a:xfrm>
              <a:off x="9122272" y="2618936"/>
              <a:ext cx="1068837" cy="666749"/>
              <a:chOff x="9260463" y="2642392"/>
              <a:chExt cx="800099" cy="499109"/>
            </a:xfrm>
            <a:solidFill>
              <a:srgbClr val="000000"/>
            </a:solidFill>
          </p:grpSpPr>
          <p:sp>
            <p:nvSpPr>
              <p:cNvPr id="115" name="Freeform: Shape 114">
                <a:extLst>
                  <a:ext uri="{FF2B5EF4-FFF2-40B4-BE49-F238E27FC236}">
                    <a16:creationId xmlns:a16="http://schemas.microsoft.com/office/drawing/2014/main" id="{50080491-39E6-8FA9-D282-4034AF4B1CFD}"/>
                  </a:ext>
                </a:extLst>
              </p:cNvPr>
              <p:cNvSpPr/>
              <p:nvPr/>
            </p:nvSpPr>
            <p:spPr>
              <a:xfrm>
                <a:off x="9346188" y="2642392"/>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tx2">
                  <a:lumMod val="60000"/>
                  <a:lumOff val="40000"/>
                </a:schemeClr>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2A89C48-05FD-E8A9-B97D-E02DF7DF09DA}"/>
                  </a:ext>
                </a:extLst>
              </p:cNvPr>
              <p:cNvSpPr/>
              <p:nvPr/>
            </p:nvSpPr>
            <p:spPr>
              <a:xfrm>
                <a:off x="9803388" y="2642392"/>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9E928B"/>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1F10B3D4-A5BE-ED68-0DD0-A692583E37BD}"/>
                  </a:ext>
                </a:extLst>
              </p:cNvPr>
              <p:cNvSpPr/>
              <p:nvPr/>
            </p:nvSpPr>
            <p:spPr>
              <a:xfrm>
                <a:off x="9489063" y="2970052"/>
                <a:ext cx="342900" cy="171449"/>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solidFill>
                <a:schemeClr val="tx2"/>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E724BEE-D3A7-565F-B8A7-343C0453569B}"/>
                  </a:ext>
                </a:extLst>
              </p:cNvPr>
              <p:cNvSpPr/>
              <p:nvPr/>
            </p:nvSpPr>
            <p:spPr>
              <a:xfrm>
                <a:off x="9574788" y="2775742"/>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tx2"/>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D1BAE01-3FBD-CCE1-52C7-1E74478B1ED7}"/>
                  </a:ext>
                </a:extLst>
              </p:cNvPr>
              <p:cNvSpPr/>
              <p:nvPr/>
            </p:nvSpPr>
            <p:spPr>
              <a:xfrm>
                <a:off x="9750048" y="2836702"/>
                <a:ext cx="310514" cy="171450"/>
              </a:xfrm>
              <a:custGeom>
                <a:avLst/>
                <a:gdLst>
                  <a:gd name="connsiteX0" fmla="*/ 293370 w 310514"/>
                  <a:gd name="connsiteY0" fmla="*/ 51435 h 171450"/>
                  <a:gd name="connsiteX1" fmla="*/ 209550 w 310514"/>
                  <a:gd name="connsiteY1" fmla="*/ 11430 h 171450"/>
                  <a:gd name="connsiteX2" fmla="*/ 139065 w 310514"/>
                  <a:gd name="connsiteY2" fmla="*/ 0 h 171450"/>
                  <a:gd name="connsiteX3" fmla="*/ 68580 w 310514"/>
                  <a:gd name="connsiteY3" fmla="*/ 11430 h 171450"/>
                  <a:gd name="connsiteX4" fmla="*/ 34290 w 310514"/>
                  <a:gd name="connsiteY4" fmla="*/ 24765 h 171450"/>
                  <a:gd name="connsiteX5" fmla="*/ 34290 w 310514"/>
                  <a:gd name="connsiteY5" fmla="*/ 26670 h 171450"/>
                  <a:gd name="connsiteX6" fmla="*/ 0 w 310514"/>
                  <a:gd name="connsiteY6" fmla="*/ 110490 h 171450"/>
                  <a:gd name="connsiteX7" fmla="*/ 87630 w 310514"/>
                  <a:gd name="connsiteY7" fmla="*/ 154305 h 171450"/>
                  <a:gd name="connsiteX8" fmla="*/ 102870 w 310514"/>
                  <a:gd name="connsiteY8" fmla="*/ 171450 h 171450"/>
                  <a:gd name="connsiteX9" fmla="*/ 310515 w 310514"/>
                  <a:gd name="connsiteY9" fmla="*/ 171450 h 171450"/>
                  <a:gd name="connsiteX10" fmla="*/ 310515 w 310514"/>
                  <a:gd name="connsiteY10" fmla="*/ 85725 h 171450"/>
                  <a:gd name="connsiteX11" fmla="*/ 293370 w 310514"/>
                  <a:gd name="connsiteY11" fmla="*/ 514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14" h="171450">
                    <a:moveTo>
                      <a:pt x="293370" y="51435"/>
                    </a:moveTo>
                    <a:cubicBezTo>
                      <a:pt x="270510" y="32385"/>
                      <a:pt x="240030" y="19050"/>
                      <a:pt x="209550" y="11430"/>
                    </a:cubicBezTo>
                    <a:cubicBezTo>
                      <a:pt x="188595" y="5715"/>
                      <a:pt x="163830" y="0"/>
                      <a:pt x="139065" y="0"/>
                    </a:cubicBezTo>
                    <a:cubicBezTo>
                      <a:pt x="116205" y="0"/>
                      <a:pt x="91440" y="3810"/>
                      <a:pt x="68580" y="11430"/>
                    </a:cubicBezTo>
                    <a:cubicBezTo>
                      <a:pt x="57150" y="15240"/>
                      <a:pt x="45720" y="19050"/>
                      <a:pt x="34290" y="24765"/>
                    </a:cubicBezTo>
                    <a:lnTo>
                      <a:pt x="34290" y="26670"/>
                    </a:lnTo>
                    <a:cubicBezTo>
                      <a:pt x="34290" y="59055"/>
                      <a:pt x="20955" y="89535"/>
                      <a:pt x="0" y="110490"/>
                    </a:cubicBezTo>
                    <a:cubicBezTo>
                      <a:pt x="36195" y="121920"/>
                      <a:pt x="64770" y="137160"/>
                      <a:pt x="87630" y="154305"/>
                    </a:cubicBezTo>
                    <a:cubicBezTo>
                      <a:pt x="93345" y="160020"/>
                      <a:pt x="99060" y="163830"/>
                      <a:pt x="102870" y="171450"/>
                    </a:cubicBezTo>
                    <a:lnTo>
                      <a:pt x="310515" y="171450"/>
                    </a:lnTo>
                    <a:lnTo>
                      <a:pt x="310515" y="85725"/>
                    </a:lnTo>
                    <a:cubicBezTo>
                      <a:pt x="310515" y="72390"/>
                      <a:pt x="304800" y="59055"/>
                      <a:pt x="293370" y="51435"/>
                    </a:cubicBezTo>
                    <a:close/>
                  </a:path>
                </a:pathLst>
              </a:custGeom>
              <a:solidFill>
                <a:srgbClr val="9E928B"/>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31309AA-3496-424B-84FC-BF58EA35B314}"/>
                  </a:ext>
                </a:extLst>
              </p:cNvPr>
              <p:cNvSpPr/>
              <p:nvPr/>
            </p:nvSpPr>
            <p:spPr>
              <a:xfrm>
                <a:off x="9260463" y="2836702"/>
                <a:ext cx="310514" cy="171450"/>
              </a:xfrm>
              <a:custGeom>
                <a:avLst/>
                <a:gdLst>
                  <a:gd name="connsiteX0" fmla="*/ 222885 w 310514"/>
                  <a:gd name="connsiteY0" fmla="*/ 154305 h 171450"/>
                  <a:gd name="connsiteX1" fmla="*/ 222885 w 310514"/>
                  <a:gd name="connsiteY1" fmla="*/ 154305 h 171450"/>
                  <a:gd name="connsiteX2" fmla="*/ 310515 w 310514"/>
                  <a:gd name="connsiteY2" fmla="*/ 110490 h 171450"/>
                  <a:gd name="connsiteX3" fmla="*/ 276225 w 310514"/>
                  <a:gd name="connsiteY3" fmla="*/ 26670 h 171450"/>
                  <a:gd name="connsiteX4" fmla="*/ 276225 w 310514"/>
                  <a:gd name="connsiteY4" fmla="*/ 22860 h 171450"/>
                  <a:gd name="connsiteX5" fmla="*/ 241935 w 310514"/>
                  <a:gd name="connsiteY5" fmla="*/ 11430 h 171450"/>
                  <a:gd name="connsiteX6" fmla="*/ 171450 w 310514"/>
                  <a:gd name="connsiteY6" fmla="*/ 0 h 171450"/>
                  <a:gd name="connsiteX7" fmla="*/ 100965 w 310514"/>
                  <a:gd name="connsiteY7" fmla="*/ 11430 h 171450"/>
                  <a:gd name="connsiteX8" fmla="*/ 17145 w 310514"/>
                  <a:gd name="connsiteY8" fmla="*/ 51435 h 171450"/>
                  <a:gd name="connsiteX9" fmla="*/ 0 w 310514"/>
                  <a:gd name="connsiteY9" fmla="*/ 85725 h 171450"/>
                  <a:gd name="connsiteX10" fmla="*/ 0 w 310514"/>
                  <a:gd name="connsiteY10" fmla="*/ 171450 h 171450"/>
                  <a:gd name="connsiteX11" fmla="*/ 205740 w 310514"/>
                  <a:gd name="connsiteY11" fmla="*/ 171450 h 171450"/>
                  <a:gd name="connsiteX12" fmla="*/ 222885 w 310514"/>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14" h="171450">
                    <a:moveTo>
                      <a:pt x="222885" y="154305"/>
                    </a:moveTo>
                    <a:lnTo>
                      <a:pt x="222885" y="154305"/>
                    </a:lnTo>
                    <a:cubicBezTo>
                      <a:pt x="249555" y="135255"/>
                      <a:pt x="280035" y="120015"/>
                      <a:pt x="310515" y="110490"/>
                    </a:cubicBezTo>
                    <a:cubicBezTo>
                      <a:pt x="289560" y="87630"/>
                      <a:pt x="276225" y="59055"/>
                      <a:pt x="276225" y="26670"/>
                    </a:cubicBezTo>
                    <a:cubicBezTo>
                      <a:pt x="276225" y="24765"/>
                      <a:pt x="276225" y="24765"/>
                      <a:pt x="276225" y="22860"/>
                    </a:cubicBezTo>
                    <a:cubicBezTo>
                      <a:pt x="264795" y="19050"/>
                      <a:pt x="253365" y="13335"/>
                      <a:pt x="241935" y="11430"/>
                    </a:cubicBezTo>
                    <a:cubicBezTo>
                      <a:pt x="220980" y="5715"/>
                      <a:pt x="196215" y="0"/>
                      <a:pt x="171450" y="0"/>
                    </a:cubicBezTo>
                    <a:cubicBezTo>
                      <a:pt x="148590" y="0"/>
                      <a:pt x="123825" y="3810"/>
                      <a:pt x="100965" y="11430"/>
                    </a:cubicBezTo>
                    <a:cubicBezTo>
                      <a:pt x="70485" y="20955"/>
                      <a:pt x="41910" y="34290"/>
                      <a:pt x="17145" y="51435"/>
                    </a:cubicBezTo>
                    <a:cubicBezTo>
                      <a:pt x="5715" y="59055"/>
                      <a:pt x="0" y="72390"/>
                      <a:pt x="0" y="85725"/>
                    </a:cubicBezTo>
                    <a:lnTo>
                      <a:pt x="0" y="171450"/>
                    </a:lnTo>
                    <a:lnTo>
                      <a:pt x="205740" y="171450"/>
                    </a:lnTo>
                    <a:cubicBezTo>
                      <a:pt x="211455" y="163830"/>
                      <a:pt x="215265" y="160020"/>
                      <a:pt x="222885" y="154305"/>
                    </a:cubicBezTo>
                    <a:close/>
                  </a:path>
                </a:pathLst>
              </a:custGeom>
              <a:solidFill>
                <a:schemeClr val="tx2">
                  <a:lumMod val="60000"/>
                  <a:lumOff val="40000"/>
                </a:schemeClr>
              </a:solidFill>
              <a:ln w="9525"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id="{F88F327E-BF7C-2888-8BB4-BB43781EEFC3}"/>
                </a:ext>
              </a:extLst>
            </p:cNvPr>
            <p:cNvSpPr/>
            <p:nvPr/>
          </p:nvSpPr>
          <p:spPr>
            <a:xfrm>
              <a:off x="8894344" y="2404153"/>
              <a:ext cx="2469291" cy="2923974"/>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grpSp>
      <p:grpSp>
        <p:nvGrpSpPr>
          <p:cNvPr id="85" name="Group 84">
            <a:extLst>
              <a:ext uri="{FF2B5EF4-FFF2-40B4-BE49-F238E27FC236}">
                <a16:creationId xmlns:a16="http://schemas.microsoft.com/office/drawing/2014/main" id="{48CDBB07-3B9A-142B-5D2D-C55643B41FFC}"/>
              </a:ext>
            </a:extLst>
          </p:cNvPr>
          <p:cNvGrpSpPr/>
          <p:nvPr/>
        </p:nvGrpSpPr>
        <p:grpSpPr>
          <a:xfrm>
            <a:off x="6158162" y="2404153"/>
            <a:ext cx="2469291" cy="2923974"/>
            <a:chOff x="6067274" y="2404153"/>
            <a:chExt cx="2469291" cy="2923974"/>
          </a:xfrm>
        </p:grpSpPr>
        <p:sp>
          <p:nvSpPr>
            <p:cNvPr id="6" name="Text Placeholder 6">
              <a:extLst>
                <a:ext uri="{FF2B5EF4-FFF2-40B4-BE49-F238E27FC236}">
                  <a16:creationId xmlns:a16="http://schemas.microsoft.com/office/drawing/2014/main" id="{B3C392C2-E541-E0E8-DD7A-FBF4A8205782}"/>
                </a:ext>
              </a:extLst>
            </p:cNvPr>
            <p:cNvSpPr txBox="1">
              <a:spLocks/>
            </p:cNvSpPr>
            <p:nvPr/>
          </p:nvSpPr>
          <p:spPr>
            <a:xfrm>
              <a:off x="6310112" y="3482227"/>
              <a:ext cx="2194560" cy="1394574"/>
            </a:xfrm>
            <a:prstGeom prst="rect">
              <a:avLst/>
            </a:prstGeom>
          </p:spPr>
          <p:txBody>
            <a:bodyPr lIns="0" tIns="0" rIns="0" bIns="0"/>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600">
                  <a:solidFill>
                    <a:schemeClr val="tx2"/>
                  </a:solidFill>
                  <a:latin typeface="+mn-lt"/>
                </a:rPr>
                <a:t>Data Quality</a:t>
              </a:r>
            </a:p>
            <a:p>
              <a:pPr marL="0" lvl="1" indent="0">
                <a:spcBef>
                  <a:spcPts val="600"/>
                </a:spcBef>
                <a:buNone/>
              </a:pPr>
              <a:r>
                <a:rPr lang="en-US" sz="1600">
                  <a:latin typeface="Roboto Light" panose="02000000000000000000" pitchFamily="2" charset="0"/>
                  <a:ea typeface="Roboto Light" panose="02000000000000000000" pitchFamily="2" charset="0"/>
                </a:rPr>
                <a:t>Web response time</a:t>
              </a:r>
            </a:p>
            <a:p>
              <a:pPr marL="0" lvl="1" indent="0">
                <a:spcBef>
                  <a:spcPts val="600"/>
                </a:spcBef>
                <a:buNone/>
              </a:pPr>
              <a:r>
                <a:rPr lang="en-US" sz="1600">
                  <a:latin typeface="Roboto Light" panose="02000000000000000000" pitchFamily="2" charset="0"/>
                  <a:ea typeface="Roboto Light" panose="02000000000000000000" pitchFamily="2" charset="0"/>
                  <a:sym typeface="Wingdings" panose="05000000000000000000" pitchFamily="2" charset="2"/>
                </a:rPr>
                <a:t>Web and paper item nonresponse rates</a:t>
              </a:r>
            </a:p>
            <a:p>
              <a:pPr>
                <a:spcBef>
                  <a:spcPts val="600"/>
                </a:spcBef>
                <a:spcAft>
                  <a:spcPts val="600"/>
                </a:spcAft>
              </a:pPr>
              <a:endParaRPr lang="en-US" sz="1600">
                <a:latin typeface="+mn-lt"/>
              </a:endParaRPr>
            </a:p>
          </p:txBody>
        </p:sp>
        <p:grpSp>
          <p:nvGrpSpPr>
            <p:cNvPr id="113" name="Group 112">
              <a:extLst>
                <a:ext uri="{FF2B5EF4-FFF2-40B4-BE49-F238E27FC236}">
                  <a16:creationId xmlns:a16="http://schemas.microsoft.com/office/drawing/2014/main" id="{B24F06B5-7880-95E8-CE2E-C37361C0E831}"/>
                </a:ext>
              </a:extLst>
            </p:cNvPr>
            <p:cNvGrpSpPr/>
            <p:nvPr/>
          </p:nvGrpSpPr>
          <p:grpSpPr>
            <a:xfrm>
              <a:off x="6310112" y="2711023"/>
              <a:ext cx="1488240" cy="482621"/>
              <a:chOff x="6135351" y="2281023"/>
              <a:chExt cx="871062" cy="282476"/>
            </a:xfrm>
          </p:grpSpPr>
          <p:sp>
            <p:nvSpPr>
              <p:cNvPr id="110" name="Star: 5 Points 109">
                <a:extLst>
                  <a:ext uri="{FF2B5EF4-FFF2-40B4-BE49-F238E27FC236}">
                    <a16:creationId xmlns:a16="http://schemas.microsoft.com/office/drawing/2014/main" id="{6A4AE5CA-ABE9-9C4A-E57F-A84A84C73906}"/>
                  </a:ext>
                </a:extLst>
              </p:cNvPr>
              <p:cNvSpPr>
                <a:spLocks noChangeAspect="1"/>
              </p:cNvSpPr>
              <p:nvPr/>
            </p:nvSpPr>
            <p:spPr>
              <a:xfrm>
                <a:off x="6429647" y="2281024"/>
                <a:ext cx="282469" cy="282474"/>
              </a:xfrm>
              <a:prstGeom prst="star5">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sp>
            <p:nvSpPr>
              <p:cNvPr id="112" name="Star: 5 Points 111">
                <a:extLst>
                  <a:ext uri="{FF2B5EF4-FFF2-40B4-BE49-F238E27FC236}">
                    <a16:creationId xmlns:a16="http://schemas.microsoft.com/office/drawing/2014/main" id="{17707C31-92D6-2505-2C52-52170C8D960C}"/>
                  </a:ext>
                </a:extLst>
              </p:cNvPr>
              <p:cNvSpPr>
                <a:spLocks noChangeAspect="1"/>
              </p:cNvSpPr>
              <p:nvPr/>
            </p:nvSpPr>
            <p:spPr>
              <a:xfrm>
                <a:off x="6135351" y="2281023"/>
                <a:ext cx="282469" cy="282474"/>
              </a:xfrm>
              <a:prstGeom prst="star5">
                <a:avLst/>
              </a:prstGeom>
              <a:solidFill>
                <a:srgbClr val="9E92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sp>
            <p:nvSpPr>
              <p:cNvPr id="111" name="Star: 5 Points 110">
                <a:extLst>
                  <a:ext uri="{FF2B5EF4-FFF2-40B4-BE49-F238E27FC236}">
                    <a16:creationId xmlns:a16="http://schemas.microsoft.com/office/drawing/2014/main" id="{3EF18E3F-C5E2-A659-8A50-F2C3EF59DFCD}"/>
                  </a:ext>
                </a:extLst>
              </p:cNvPr>
              <p:cNvSpPr>
                <a:spLocks noChangeAspect="1"/>
              </p:cNvSpPr>
              <p:nvPr/>
            </p:nvSpPr>
            <p:spPr>
              <a:xfrm>
                <a:off x="6723944" y="2281025"/>
                <a:ext cx="282469" cy="282474"/>
              </a:xfrm>
              <a:prstGeom prst="star5">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grpSp>
        <p:sp>
          <p:nvSpPr>
            <p:cNvPr id="10" name="Rectangle 9">
              <a:extLst>
                <a:ext uri="{FF2B5EF4-FFF2-40B4-BE49-F238E27FC236}">
                  <a16:creationId xmlns:a16="http://schemas.microsoft.com/office/drawing/2014/main" id="{D8442284-7B54-E7E6-F7A4-E67F8178A5E3}"/>
                </a:ext>
              </a:extLst>
            </p:cNvPr>
            <p:cNvSpPr/>
            <p:nvPr/>
          </p:nvSpPr>
          <p:spPr>
            <a:xfrm>
              <a:off x="6067274" y="2404153"/>
              <a:ext cx="2469291" cy="2923974"/>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grpSp>
      <p:grpSp>
        <p:nvGrpSpPr>
          <p:cNvPr id="18" name="Group 17">
            <a:extLst>
              <a:ext uri="{FF2B5EF4-FFF2-40B4-BE49-F238E27FC236}">
                <a16:creationId xmlns:a16="http://schemas.microsoft.com/office/drawing/2014/main" id="{29FCFFEE-ADC1-C8DC-BCAB-7C1E3B94E1B1}"/>
              </a:ext>
            </a:extLst>
          </p:cNvPr>
          <p:cNvGrpSpPr/>
          <p:nvPr/>
        </p:nvGrpSpPr>
        <p:grpSpPr>
          <a:xfrm>
            <a:off x="3421981" y="2404153"/>
            <a:ext cx="2469291" cy="2923974"/>
            <a:chOff x="3295210" y="2404153"/>
            <a:chExt cx="2469291" cy="2923974"/>
          </a:xfrm>
        </p:grpSpPr>
        <p:sp>
          <p:nvSpPr>
            <p:cNvPr id="5" name="Text Placeholder 2">
              <a:extLst>
                <a:ext uri="{FF2B5EF4-FFF2-40B4-BE49-F238E27FC236}">
                  <a16:creationId xmlns:a16="http://schemas.microsoft.com/office/drawing/2014/main" id="{0130B4EF-136C-F8F3-8CFC-2B8B7EEB9569}"/>
                </a:ext>
              </a:extLst>
            </p:cNvPr>
            <p:cNvSpPr txBox="1">
              <a:spLocks/>
            </p:cNvSpPr>
            <p:nvPr/>
          </p:nvSpPr>
          <p:spPr>
            <a:xfrm>
              <a:off x="3497956" y="3482227"/>
              <a:ext cx="2194560" cy="1394574"/>
            </a:xfrm>
            <a:prstGeom prst="rect">
              <a:avLst/>
            </a:prstGeom>
          </p:spPr>
          <p:txBody>
            <a:bodyPr lIns="0" tIns="0" rIns="0" bIns="0"/>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600">
                  <a:solidFill>
                    <a:schemeClr val="tx2"/>
                  </a:solidFill>
                  <a:latin typeface="+mn-lt"/>
                </a:rPr>
                <a:t>Response Speed</a:t>
              </a:r>
            </a:p>
            <a:p>
              <a:pPr marL="0" lvl="1" indent="0">
                <a:spcBef>
                  <a:spcPts val="600"/>
                </a:spcBef>
                <a:buNone/>
              </a:pPr>
              <a:r>
                <a:rPr lang="en-US" sz="1600">
                  <a:latin typeface="Roboto Light" panose="02000000000000000000" pitchFamily="2" charset="0"/>
                  <a:ea typeface="Roboto Light" panose="02000000000000000000" pitchFamily="2" charset="0"/>
                </a:rPr>
                <a:t>Number of days between the 1st contact date and the completion date</a:t>
              </a:r>
            </a:p>
          </p:txBody>
        </p:sp>
        <p:grpSp>
          <p:nvGrpSpPr>
            <p:cNvPr id="12" name="Group 11">
              <a:extLst>
                <a:ext uri="{FF2B5EF4-FFF2-40B4-BE49-F238E27FC236}">
                  <a16:creationId xmlns:a16="http://schemas.microsoft.com/office/drawing/2014/main" id="{63B3A6D1-CB9D-E222-C52F-EA17B1B3497B}"/>
                </a:ext>
              </a:extLst>
            </p:cNvPr>
            <p:cNvGrpSpPr>
              <a:grpSpLocks noChangeAspect="1"/>
            </p:cNvGrpSpPr>
            <p:nvPr/>
          </p:nvGrpSpPr>
          <p:grpSpPr>
            <a:xfrm>
              <a:off x="3497956" y="2531058"/>
              <a:ext cx="735046" cy="842516"/>
              <a:chOff x="2290180" y="1751649"/>
              <a:chExt cx="450246" cy="516074"/>
            </a:xfrm>
          </p:grpSpPr>
          <p:sp>
            <p:nvSpPr>
              <p:cNvPr id="13" name="Freeform: Shape 12">
                <a:extLst>
                  <a:ext uri="{FF2B5EF4-FFF2-40B4-BE49-F238E27FC236}">
                    <a16:creationId xmlns:a16="http://schemas.microsoft.com/office/drawing/2014/main" id="{29F3BDB1-6E77-8B3F-58C5-7CA70250F2C7}"/>
                  </a:ext>
                </a:extLst>
              </p:cNvPr>
              <p:cNvSpPr/>
              <p:nvPr/>
            </p:nvSpPr>
            <p:spPr>
              <a:xfrm>
                <a:off x="2290180" y="1751649"/>
                <a:ext cx="450246" cy="516074"/>
              </a:xfrm>
              <a:custGeom>
                <a:avLst/>
                <a:gdLst>
                  <a:gd name="connsiteX0" fmla="*/ 225419 w 450246"/>
                  <a:gd name="connsiteY0" fmla="*/ 475502 h 516074"/>
                  <a:gd name="connsiteX1" fmla="*/ 40434 w 450246"/>
                  <a:gd name="connsiteY1" fmla="*/ 290623 h 516074"/>
                  <a:gd name="connsiteX2" fmla="*/ 225313 w 450246"/>
                  <a:gd name="connsiteY2" fmla="*/ 105638 h 516074"/>
                  <a:gd name="connsiteX3" fmla="*/ 410297 w 450246"/>
                  <a:gd name="connsiteY3" fmla="*/ 290517 h 516074"/>
                  <a:gd name="connsiteX4" fmla="*/ 410297 w 450246"/>
                  <a:gd name="connsiteY4" fmla="*/ 290570 h 516074"/>
                  <a:gd name="connsiteX5" fmla="*/ 226027 w 450246"/>
                  <a:gd name="connsiteY5" fmla="*/ 475502 h 516074"/>
                  <a:gd name="connsiteX6" fmla="*/ 225419 w 450246"/>
                  <a:gd name="connsiteY6" fmla="*/ 475502 h 516074"/>
                  <a:gd name="connsiteX7" fmla="*/ 381905 w 450246"/>
                  <a:gd name="connsiteY7" fmla="*/ 129415 h 516074"/>
                  <a:gd name="connsiteX8" fmla="*/ 401714 w 450246"/>
                  <a:gd name="connsiteY8" fmla="*/ 109607 h 516074"/>
                  <a:gd name="connsiteX9" fmla="*/ 401053 w 450246"/>
                  <a:gd name="connsiteY9" fmla="*/ 81875 h 516074"/>
                  <a:gd name="connsiteX10" fmla="*/ 373322 w 450246"/>
                  <a:gd name="connsiteY10" fmla="*/ 81215 h 516074"/>
                  <a:gd name="connsiteX11" fmla="*/ 350872 w 450246"/>
                  <a:gd name="connsiteY11" fmla="*/ 104324 h 516074"/>
                  <a:gd name="connsiteX12" fmla="*/ 245227 w 450246"/>
                  <a:gd name="connsiteY12" fmla="*/ 67349 h 516074"/>
                  <a:gd name="connsiteX13" fmla="*/ 245227 w 450246"/>
                  <a:gd name="connsiteY13" fmla="*/ 39617 h 516074"/>
                  <a:gd name="connsiteX14" fmla="*/ 304652 w 450246"/>
                  <a:gd name="connsiteY14" fmla="*/ 39617 h 516074"/>
                  <a:gd name="connsiteX15" fmla="*/ 304652 w 450246"/>
                  <a:gd name="connsiteY15" fmla="*/ 0 h 516074"/>
                  <a:gd name="connsiteX16" fmla="*/ 146185 w 450246"/>
                  <a:gd name="connsiteY16" fmla="*/ 0 h 516074"/>
                  <a:gd name="connsiteX17" fmla="*/ 146185 w 450246"/>
                  <a:gd name="connsiteY17" fmla="*/ 39617 h 516074"/>
                  <a:gd name="connsiteX18" fmla="*/ 205610 w 450246"/>
                  <a:gd name="connsiteY18" fmla="*/ 39617 h 516074"/>
                  <a:gd name="connsiteX19" fmla="*/ 205610 w 450246"/>
                  <a:gd name="connsiteY19" fmla="*/ 66688 h 516074"/>
                  <a:gd name="connsiteX20" fmla="*/ 861 w 450246"/>
                  <a:gd name="connsiteY20" fmla="*/ 310464 h 516074"/>
                  <a:gd name="connsiteX21" fmla="*/ 244636 w 450246"/>
                  <a:gd name="connsiteY21" fmla="*/ 515213 h 516074"/>
                  <a:gd name="connsiteX22" fmla="*/ 449385 w 450246"/>
                  <a:gd name="connsiteY22" fmla="*/ 271438 h 516074"/>
                  <a:gd name="connsiteX23" fmla="*/ 381905 w 450246"/>
                  <a:gd name="connsiteY23" fmla="*/ 129415 h 51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0246" h="516074">
                    <a:moveTo>
                      <a:pt x="225419" y="475502"/>
                    </a:moveTo>
                    <a:cubicBezTo>
                      <a:pt x="123284" y="475531"/>
                      <a:pt x="40463" y="392758"/>
                      <a:pt x="40434" y="290623"/>
                    </a:cubicBezTo>
                    <a:cubicBezTo>
                      <a:pt x="40405" y="188488"/>
                      <a:pt x="123178" y="105667"/>
                      <a:pt x="225313" y="105638"/>
                    </a:cubicBezTo>
                    <a:cubicBezTo>
                      <a:pt x="327448" y="105609"/>
                      <a:pt x="410268" y="188382"/>
                      <a:pt x="410297" y="290517"/>
                    </a:cubicBezTo>
                    <a:cubicBezTo>
                      <a:pt x="410297" y="290535"/>
                      <a:pt x="410297" y="290552"/>
                      <a:pt x="410297" y="290570"/>
                    </a:cubicBezTo>
                    <a:cubicBezTo>
                      <a:pt x="410480" y="392523"/>
                      <a:pt x="327979" y="475319"/>
                      <a:pt x="226027" y="475502"/>
                    </a:cubicBezTo>
                    <a:cubicBezTo>
                      <a:pt x="225824" y="475502"/>
                      <a:pt x="225621" y="475502"/>
                      <a:pt x="225419" y="475502"/>
                    </a:cubicBezTo>
                    <a:close/>
                    <a:moveTo>
                      <a:pt x="381905" y="129415"/>
                    </a:moveTo>
                    <a:lnTo>
                      <a:pt x="401714" y="109607"/>
                    </a:lnTo>
                    <a:cubicBezTo>
                      <a:pt x="409115" y="101738"/>
                      <a:pt x="408821" y="89382"/>
                      <a:pt x="401053" y="81875"/>
                    </a:cubicBezTo>
                    <a:cubicBezTo>
                      <a:pt x="393409" y="74426"/>
                      <a:pt x="381312" y="74137"/>
                      <a:pt x="373322" y="81215"/>
                    </a:cubicBezTo>
                    <a:lnTo>
                      <a:pt x="350872" y="104324"/>
                    </a:lnTo>
                    <a:cubicBezTo>
                      <a:pt x="319460" y="83044"/>
                      <a:pt x="283053" y="70301"/>
                      <a:pt x="245227" y="67349"/>
                    </a:cubicBezTo>
                    <a:lnTo>
                      <a:pt x="245227" y="39617"/>
                    </a:lnTo>
                    <a:lnTo>
                      <a:pt x="304652" y="39617"/>
                    </a:lnTo>
                    <a:lnTo>
                      <a:pt x="304652" y="0"/>
                    </a:lnTo>
                    <a:lnTo>
                      <a:pt x="146185" y="0"/>
                    </a:lnTo>
                    <a:lnTo>
                      <a:pt x="146185" y="39617"/>
                    </a:lnTo>
                    <a:lnTo>
                      <a:pt x="205610" y="39617"/>
                    </a:lnTo>
                    <a:lnTo>
                      <a:pt x="205610" y="66688"/>
                    </a:lnTo>
                    <a:cubicBezTo>
                      <a:pt x="81753" y="77465"/>
                      <a:pt x="-9916" y="186607"/>
                      <a:pt x="861" y="310464"/>
                    </a:cubicBezTo>
                    <a:cubicBezTo>
                      <a:pt x="11637" y="434320"/>
                      <a:pt x="120780" y="525990"/>
                      <a:pt x="244636" y="515213"/>
                    </a:cubicBezTo>
                    <a:cubicBezTo>
                      <a:pt x="368493" y="504436"/>
                      <a:pt x="460162" y="395295"/>
                      <a:pt x="449385" y="271438"/>
                    </a:cubicBezTo>
                    <a:cubicBezTo>
                      <a:pt x="444695" y="217524"/>
                      <a:pt x="420739" y="167106"/>
                      <a:pt x="381905" y="129415"/>
                    </a:cubicBezTo>
                    <a:close/>
                  </a:path>
                </a:pathLst>
              </a:custGeom>
              <a:solidFill>
                <a:schemeClr val="bg2">
                  <a:lumMod val="90000"/>
                </a:schemeClr>
              </a:solidFill>
              <a:ln w="654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9F8C4A7-A8CC-C318-FE6D-76C96D4064E8}"/>
                  </a:ext>
                </a:extLst>
              </p:cNvPr>
              <p:cNvSpPr/>
              <p:nvPr/>
            </p:nvSpPr>
            <p:spPr>
              <a:xfrm>
                <a:off x="2515585" y="1883652"/>
                <a:ext cx="158367" cy="270470"/>
              </a:xfrm>
              <a:custGeom>
                <a:avLst/>
                <a:gdLst>
                  <a:gd name="connsiteX0" fmla="*/ 112004 w 158367"/>
                  <a:gd name="connsiteY0" fmla="*/ 270471 h 270470"/>
                  <a:gd name="connsiteX1" fmla="*/ 111904 w 158367"/>
                  <a:gd name="connsiteY1" fmla="*/ 46364 h 270470"/>
                  <a:gd name="connsiteX2" fmla="*/ 0 w 158367"/>
                  <a:gd name="connsiteY2" fmla="*/ 0 h 270470"/>
                  <a:gd name="connsiteX3" fmla="*/ 0 w 158367"/>
                  <a:gd name="connsiteY3" fmla="*/ 158467 h 270470"/>
                </a:gdLst>
                <a:ahLst/>
                <a:cxnLst>
                  <a:cxn ang="0">
                    <a:pos x="connsiteX0" y="connsiteY0"/>
                  </a:cxn>
                  <a:cxn ang="0">
                    <a:pos x="connsiteX1" y="connsiteY1"/>
                  </a:cxn>
                  <a:cxn ang="0">
                    <a:pos x="connsiteX2" y="connsiteY2"/>
                  </a:cxn>
                  <a:cxn ang="0">
                    <a:pos x="connsiteX3" y="connsiteY3"/>
                  </a:cxn>
                </a:cxnLst>
                <a:rect l="l" t="t" r="r" b="b"/>
                <a:pathLst>
                  <a:path w="158367" h="270470">
                    <a:moveTo>
                      <a:pt x="112004" y="270471"/>
                    </a:moveTo>
                    <a:cubicBezTo>
                      <a:pt x="173861" y="208558"/>
                      <a:pt x="173816" y="108222"/>
                      <a:pt x="111904" y="46364"/>
                    </a:cubicBezTo>
                    <a:cubicBezTo>
                      <a:pt x="82214" y="16700"/>
                      <a:pt x="41969" y="26"/>
                      <a:pt x="0" y="0"/>
                    </a:cubicBezTo>
                    <a:lnTo>
                      <a:pt x="0" y="158467"/>
                    </a:lnTo>
                    <a:close/>
                  </a:path>
                </a:pathLst>
              </a:custGeom>
              <a:solidFill>
                <a:srgbClr val="EC712E"/>
              </a:solidFill>
              <a:ln w="6548" cap="flat">
                <a:noFill/>
                <a:prstDash val="solid"/>
                <a:miter/>
              </a:ln>
            </p:spPr>
            <p:txBody>
              <a:bodyPr rtlCol="0" anchor="ctr"/>
              <a:lstStyle/>
              <a:p>
                <a:endParaRPr lang="en-US"/>
              </a:p>
            </p:txBody>
          </p:sp>
        </p:grpSp>
        <p:sp>
          <p:nvSpPr>
            <p:cNvPr id="11" name="Rectangle 10">
              <a:extLst>
                <a:ext uri="{FF2B5EF4-FFF2-40B4-BE49-F238E27FC236}">
                  <a16:creationId xmlns:a16="http://schemas.microsoft.com/office/drawing/2014/main" id="{42DE38E1-48CB-3575-F878-16F11C34A148}"/>
                </a:ext>
              </a:extLst>
            </p:cNvPr>
            <p:cNvSpPr/>
            <p:nvPr/>
          </p:nvSpPr>
          <p:spPr>
            <a:xfrm>
              <a:off x="3295210" y="2404153"/>
              <a:ext cx="2469291" cy="2923974"/>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grpSp>
      <p:grpSp>
        <p:nvGrpSpPr>
          <p:cNvPr id="16" name="Group 15">
            <a:extLst>
              <a:ext uri="{FF2B5EF4-FFF2-40B4-BE49-F238E27FC236}">
                <a16:creationId xmlns:a16="http://schemas.microsoft.com/office/drawing/2014/main" id="{E8C0064B-DECE-4A61-58A3-71E0BE36A8B4}"/>
              </a:ext>
            </a:extLst>
          </p:cNvPr>
          <p:cNvGrpSpPr/>
          <p:nvPr/>
        </p:nvGrpSpPr>
        <p:grpSpPr>
          <a:xfrm>
            <a:off x="685800" y="2404153"/>
            <a:ext cx="2469291" cy="2923974"/>
            <a:chOff x="477330" y="2404153"/>
            <a:chExt cx="2469291" cy="2923974"/>
          </a:xfrm>
        </p:grpSpPr>
        <p:sp>
          <p:nvSpPr>
            <p:cNvPr id="4" name="Text Placeholder 3">
              <a:extLst>
                <a:ext uri="{FF2B5EF4-FFF2-40B4-BE49-F238E27FC236}">
                  <a16:creationId xmlns:a16="http://schemas.microsoft.com/office/drawing/2014/main" id="{B1C53590-4235-E69A-5F45-22BB21F84A09}"/>
                </a:ext>
              </a:extLst>
            </p:cNvPr>
            <p:cNvSpPr txBox="1">
              <a:spLocks/>
            </p:cNvSpPr>
            <p:nvPr/>
          </p:nvSpPr>
          <p:spPr>
            <a:xfrm>
              <a:off x="685800" y="3482227"/>
              <a:ext cx="2194560" cy="1394574"/>
            </a:xfrm>
            <a:prstGeom prst="rect">
              <a:avLst/>
            </a:prstGeom>
          </p:spPr>
          <p:txBody>
            <a:bodyPr lIns="0" tIns="0" rIns="0" bIns="0"/>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600">
                  <a:solidFill>
                    <a:schemeClr val="tx2"/>
                  </a:solidFill>
                  <a:latin typeface="+mn-lt"/>
                </a:rPr>
                <a:t>Completion Rates</a:t>
              </a:r>
            </a:p>
            <a:p>
              <a:pPr marL="0" lvl="1" indent="0">
                <a:spcBef>
                  <a:spcPts val="600"/>
                </a:spcBef>
                <a:buNone/>
              </a:pPr>
              <a:r>
                <a:rPr lang="en-US" sz="1600">
                  <a:latin typeface="Roboto Light" panose="02000000000000000000" pitchFamily="2" charset="0"/>
                  <a:ea typeface="Roboto Light" panose="02000000000000000000" pitchFamily="2" charset="0"/>
                </a:rPr>
                <a:t>Cumulative and final completion rates </a:t>
              </a:r>
            </a:p>
            <a:p>
              <a:pPr marL="0" lvl="1" indent="0">
                <a:spcBef>
                  <a:spcPts val="600"/>
                </a:spcBef>
                <a:buNone/>
              </a:pPr>
              <a:r>
                <a:rPr lang="en-US" sz="1600">
                  <a:latin typeface="Roboto Light" panose="02000000000000000000" pitchFamily="2" charset="0"/>
                  <a:ea typeface="Roboto Light" panose="02000000000000000000" pitchFamily="2" charset="0"/>
                </a:rPr>
                <a:t>Completion rates by mode</a:t>
              </a:r>
              <a:endParaRPr lang="en-US" sz="1600">
                <a:latin typeface="Roboto Light" panose="02000000000000000000" pitchFamily="2" charset="0"/>
                <a:ea typeface="Roboto Light" panose="02000000000000000000" pitchFamily="2" charset="0"/>
                <a:sym typeface="Wingdings" panose="05000000000000000000" pitchFamily="2" charset="2"/>
              </a:endParaRPr>
            </a:p>
          </p:txBody>
        </p:sp>
        <p:grpSp>
          <p:nvGrpSpPr>
            <p:cNvPr id="108" name="Group 107">
              <a:extLst>
                <a:ext uri="{FF2B5EF4-FFF2-40B4-BE49-F238E27FC236}">
                  <a16:creationId xmlns:a16="http://schemas.microsoft.com/office/drawing/2014/main" id="{2981B26C-EF68-0D98-E3F6-3D5FF94B28F6}"/>
                </a:ext>
              </a:extLst>
            </p:cNvPr>
            <p:cNvGrpSpPr/>
            <p:nvPr/>
          </p:nvGrpSpPr>
          <p:grpSpPr>
            <a:xfrm>
              <a:off x="685800" y="2618941"/>
              <a:ext cx="657225" cy="666750"/>
              <a:chOff x="-2738214" y="1852714"/>
              <a:chExt cx="657225" cy="666750"/>
            </a:xfrm>
          </p:grpSpPr>
          <p:sp>
            <p:nvSpPr>
              <p:cNvPr id="103" name="Freeform: Shape 102">
                <a:extLst>
                  <a:ext uri="{FF2B5EF4-FFF2-40B4-BE49-F238E27FC236}">
                    <a16:creationId xmlns:a16="http://schemas.microsoft.com/office/drawing/2014/main" id="{7D7BFD3F-FBA5-22CD-7EEA-2BA8DF7DBC08}"/>
                  </a:ext>
                </a:extLst>
              </p:cNvPr>
              <p:cNvSpPr/>
              <p:nvPr/>
            </p:nvSpPr>
            <p:spPr>
              <a:xfrm>
                <a:off x="-2738214" y="1852714"/>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solidFill>
                <a:srgbClr val="9E928B"/>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25A670FE-EC47-7E46-0FC1-D3FD2EC861AF}"/>
                  </a:ext>
                </a:extLst>
              </p:cNvPr>
              <p:cNvSpPr/>
              <p:nvPr/>
            </p:nvSpPr>
            <p:spPr>
              <a:xfrm rot="10800000">
                <a:off x="-2223864" y="1852714"/>
                <a:ext cx="142875" cy="552450"/>
              </a:xfrm>
              <a:custGeom>
                <a:avLst/>
                <a:gdLst>
                  <a:gd name="connsiteX0" fmla="*/ 0 w 142875"/>
                  <a:gd name="connsiteY0" fmla="*/ 0 h 552450"/>
                  <a:gd name="connsiteX1" fmla="*/ 142875 w 142875"/>
                  <a:gd name="connsiteY1" fmla="*/ 0 h 552450"/>
                  <a:gd name="connsiteX2" fmla="*/ 142875 w 142875"/>
                  <a:gd name="connsiteY2" fmla="*/ 552450 h 552450"/>
                  <a:gd name="connsiteX3" fmla="*/ 0 w 14287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142875" h="552450">
                    <a:moveTo>
                      <a:pt x="0" y="0"/>
                    </a:moveTo>
                    <a:lnTo>
                      <a:pt x="142875" y="0"/>
                    </a:lnTo>
                    <a:lnTo>
                      <a:pt x="142875" y="552450"/>
                    </a:lnTo>
                    <a:lnTo>
                      <a:pt x="0" y="552450"/>
                    </a:lnTo>
                    <a:close/>
                  </a:path>
                </a:pathLst>
              </a:custGeom>
              <a:solidFill>
                <a:schemeClr val="tx2"/>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5589FCE-3EB8-6FF9-8A39-C82798B9353E}"/>
                  </a:ext>
                </a:extLst>
              </p:cNvPr>
              <p:cNvSpPr/>
              <p:nvPr/>
            </p:nvSpPr>
            <p:spPr>
              <a:xfrm rot="10800000">
                <a:off x="-2423889" y="2043214"/>
                <a:ext cx="142875" cy="361950"/>
              </a:xfrm>
              <a:custGeom>
                <a:avLst/>
                <a:gdLst>
                  <a:gd name="connsiteX0" fmla="*/ 0 w 142875"/>
                  <a:gd name="connsiteY0" fmla="*/ 0 h 361950"/>
                  <a:gd name="connsiteX1" fmla="*/ 142875 w 142875"/>
                  <a:gd name="connsiteY1" fmla="*/ 0 h 361950"/>
                  <a:gd name="connsiteX2" fmla="*/ 142875 w 142875"/>
                  <a:gd name="connsiteY2" fmla="*/ 361950 h 361950"/>
                  <a:gd name="connsiteX3" fmla="*/ 0 w 14287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42875" h="361950">
                    <a:moveTo>
                      <a:pt x="0" y="0"/>
                    </a:moveTo>
                    <a:lnTo>
                      <a:pt x="142875" y="0"/>
                    </a:lnTo>
                    <a:lnTo>
                      <a:pt x="142875" y="361950"/>
                    </a:lnTo>
                    <a:lnTo>
                      <a:pt x="0" y="361950"/>
                    </a:lnTo>
                    <a:close/>
                  </a:path>
                </a:pathLst>
              </a:custGeom>
              <a:solidFill>
                <a:schemeClr val="tx2">
                  <a:lumMod val="60000"/>
                  <a:lumOff val="40000"/>
                </a:schemeClr>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E1FA12C-266C-5AE4-CBC2-321D408A7935}"/>
                  </a:ext>
                </a:extLst>
              </p:cNvPr>
              <p:cNvSpPr/>
              <p:nvPr/>
            </p:nvSpPr>
            <p:spPr>
              <a:xfrm rot="10800000">
                <a:off x="-2623914" y="2214664"/>
                <a:ext cx="142875" cy="190500"/>
              </a:xfrm>
              <a:custGeom>
                <a:avLst/>
                <a:gdLst>
                  <a:gd name="connsiteX0" fmla="*/ 0 w 142875"/>
                  <a:gd name="connsiteY0" fmla="*/ 0 h 190500"/>
                  <a:gd name="connsiteX1" fmla="*/ 142875 w 142875"/>
                  <a:gd name="connsiteY1" fmla="*/ 0 h 190500"/>
                  <a:gd name="connsiteX2" fmla="*/ 142875 w 142875"/>
                  <a:gd name="connsiteY2" fmla="*/ 190500 h 190500"/>
                  <a:gd name="connsiteX3" fmla="*/ 0 w 1428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42875" h="190500">
                    <a:moveTo>
                      <a:pt x="0" y="0"/>
                    </a:moveTo>
                    <a:lnTo>
                      <a:pt x="142875" y="0"/>
                    </a:lnTo>
                    <a:lnTo>
                      <a:pt x="142875" y="190500"/>
                    </a:lnTo>
                    <a:lnTo>
                      <a:pt x="0" y="190500"/>
                    </a:lnTo>
                    <a:close/>
                  </a:path>
                </a:pathLst>
              </a:custGeom>
              <a:solidFill>
                <a:schemeClr val="tx2">
                  <a:lumMod val="40000"/>
                  <a:lumOff val="60000"/>
                </a:schemeClr>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A6A9675-27AA-8A8E-4F7C-918DDDD8B221}"/>
                  </a:ext>
                </a:extLst>
              </p:cNvPr>
              <p:cNvSpPr/>
              <p:nvPr/>
            </p:nvSpPr>
            <p:spPr>
              <a:xfrm>
                <a:off x="-2627819" y="1852714"/>
                <a:ext cx="308705" cy="308705"/>
              </a:xfrm>
              <a:custGeom>
                <a:avLst/>
                <a:gdLst>
                  <a:gd name="connsiteX0" fmla="*/ 308705 w 308705"/>
                  <a:gd name="connsiteY0" fmla="*/ 130874 h 308705"/>
                  <a:gd name="connsiteX1" fmla="*/ 308705 w 308705"/>
                  <a:gd name="connsiteY1" fmla="*/ 0 h 308705"/>
                  <a:gd name="connsiteX2" fmla="*/ 177832 w 308705"/>
                  <a:gd name="connsiteY2" fmla="*/ 0 h 308705"/>
                  <a:gd name="connsiteX3" fmla="*/ 229838 w 308705"/>
                  <a:gd name="connsiteY3" fmla="*/ 52006 h 308705"/>
                  <a:gd name="connsiteX4" fmla="*/ 0 w 308705"/>
                  <a:gd name="connsiteY4" fmla="*/ 281845 h 308705"/>
                  <a:gd name="connsiteX5" fmla="*/ 26860 w 308705"/>
                  <a:gd name="connsiteY5" fmla="*/ 308705 h 308705"/>
                  <a:gd name="connsiteX6" fmla="*/ 256699 w 308705"/>
                  <a:gd name="connsiteY6" fmla="*/ 78962 h 308705"/>
                  <a:gd name="connsiteX7" fmla="*/ 308705 w 308705"/>
                  <a:gd name="connsiteY7" fmla="*/ 130874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308705" y="130874"/>
                    </a:moveTo>
                    <a:lnTo>
                      <a:pt x="308705" y="0"/>
                    </a:lnTo>
                    <a:lnTo>
                      <a:pt x="177832" y="0"/>
                    </a:lnTo>
                    <a:lnTo>
                      <a:pt x="229838" y="52006"/>
                    </a:lnTo>
                    <a:lnTo>
                      <a:pt x="0" y="281845"/>
                    </a:lnTo>
                    <a:lnTo>
                      <a:pt x="26860" y="308705"/>
                    </a:lnTo>
                    <a:lnTo>
                      <a:pt x="256699" y="78962"/>
                    </a:lnTo>
                    <a:lnTo>
                      <a:pt x="308705" y="130874"/>
                    </a:lnTo>
                    <a:close/>
                  </a:path>
                </a:pathLst>
              </a:custGeom>
              <a:solidFill>
                <a:srgbClr val="9E928B"/>
              </a:solidFill>
              <a:ln w="9525" cap="flat">
                <a:noFill/>
                <a:prstDash val="solid"/>
                <a:miter/>
              </a:ln>
            </p:spPr>
            <p:txBody>
              <a:bodyPr rtlCol="0" anchor="ctr"/>
              <a:lstStyle/>
              <a:p>
                <a:endParaRPr lang="en-US"/>
              </a:p>
            </p:txBody>
          </p:sp>
        </p:grpSp>
        <p:sp>
          <p:nvSpPr>
            <p:cNvPr id="15" name="Rectangle 14">
              <a:extLst>
                <a:ext uri="{FF2B5EF4-FFF2-40B4-BE49-F238E27FC236}">
                  <a16:creationId xmlns:a16="http://schemas.microsoft.com/office/drawing/2014/main" id="{03E83900-D1D8-4491-44F8-6F8C848F68C5}"/>
                </a:ext>
              </a:extLst>
            </p:cNvPr>
            <p:cNvSpPr/>
            <p:nvPr/>
          </p:nvSpPr>
          <p:spPr>
            <a:xfrm>
              <a:off x="477330" y="2404153"/>
              <a:ext cx="2469291" cy="2923974"/>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p>
          </p:txBody>
        </p:sp>
      </p:grpSp>
    </p:spTree>
    <p:extLst>
      <p:ext uri="{BB962C8B-B14F-4D97-AF65-F5344CB8AC3E}">
        <p14:creationId xmlns:p14="http://schemas.microsoft.com/office/powerpoint/2010/main" val="305943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B0FAC-25A3-A8A8-338C-38DFC8DD1E51}"/>
              </a:ext>
            </a:extLst>
          </p:cNvPr>
          <p:cNvSpPr>
            <a:spLocks noGrp="1"/>
          </p:cNvSpPr>
          <p:nvPr>
            <p:ph type="title"/>
          </p:nvPr>
        </p:nvSpPr>
        <p:spPr/>
        <p:txBody>
          <a:bodyPr/>
          <a:lstStyle/>
          <a:p>
            <a:r>
              <a:rPr lang="en-US"/>
              <a:t>Wave 2</a:t>
            </a:r>
          </a:p>
        </p:txBody>
      </p:sp>
    </p:spTree>
    <p:extLst>
      <p:ext uri="{BB962C8B-B14F-4D97-AF65-F5344CB8AC3E}">
        <p14:creationId xmlns:p14="http://schemas.microsoft.com/office/powerpoint/2010/main" val="250724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5D2D7-E100-E323-37AB-210D637C7D58}"/>
              </a:ext>
            </a:extLst>
          </p:cNvPr>
          <p:cNvSpPr>
            <a:spLocks noGrp="1"/>
          </p:cNvSpPr>
          <p:nvPr>
            <p:ph type="body" sz="quarter" idx="10"/>
          </p:nvPr>
        </p:nvSpPr>
        <p:spPr>
          <a:xfrm>
            <a:off x="685799" y="1066800"/>
            <a:ext cx="10696575" cy="914400"/>
          </a:xfrm>
        </p:spPr>
        <p:txBody>
          <a:bodyPr/>
          <a:lstStyle/>
          <a:p>
            <a:r>
              <a:rPr lang="en-US"/>
              <a:t>Sequencing Treatments Among </a:t>
            </a:r>
            <a:r>
              <a:rPr lang="en-US">
                <a:latin typeface="+mn-lt"/>
                <a:ea typeface="Roboto Black" panose="02000000000000000000" pitchFamily="2" charset="0"/>
              </a:rPr>
              <a:t>Cooperative (Text Friendly) Respondents</a:t>
            </a:r>
            <a:endParaRPr lang="en-US" sz="2400">
              <a:latin typeface="+mn-lt"/>
              <a:ea typeface="Roboto Black" panose="02000000000000000000" pitchFamily="2" charset="0"/>
            </a:endParaRPr>
          </a:p>
        </p:txBody>
      </p:sp>
      <p:sp>
        <p:nvSpPr>
          <p:cNvPr id="2" name="Title 1">
            <a:extLst>
              <a:ext uri="{FF2B5EF4-FFF2-40B4-BE49-F238E27FC236}">
                <a16:creationId xmlns:a16="http://schemas.microsoft.com/office/drawing/2014/main" id="{910F67C8-C754-0471-D883-8C89A4825C86}"/>
              </a:ext>
            </a:extLst>
          </p:cNvPr>
          <p:cNvSpPr>
            <a:spLocks noGrp="1"/>
          </p:cNvSpPr>
          <p:nvPr>
            <p:ph type="title"/>
          </p:nvPr>
        </p:nvSpPr>
        <p:spPr/>
        <p:txBody>
          <a:bodyPr/>
          <a:lstStyle/>
          <a:p>
            <a:r>
              <a:rPr lang="en-US">
                <a:latin typeface="Roboto"/>
                <a:ea typeface="Roboto"/>
                <a:cs typeface="Roboto"/>
              </a:rPr>
              <a:t>FHWAR wave 2 : EXPERIMENTAL DESIGN cooperative respondents</a:t>
            </a:r>
            <a:endParaRPr lang="en-US"/>
          </a:p>
        </p:txBody>
      </p:sp>
      <p:grpSp>
        <p:nvGrpSpPr>
          <p:cNvPr id="357" name="Group 356">
            <a:extLst>
              <a:ext uri="{FF2B5EF4-FFF2-40B4-BE49-F238E27FC236}">
                <a16:creationId xmlns:a16="http://schemas.microsoft.com/office/drawing/2014/main" id="{8CE94CCD-31A6-7B4F-B012-DCFE68531E89}"/>
              </a:ext>
            </a:extLst>
          </p:cNvPr>
          <p:cNvGrpSpPr/>
          <p:nvPr/>
        </p:nvGrpSpPr>
        <p:grpSpPr>
          <a:xfrm>
            <a:off x="947408" y="2681889"/>
            <a:ext cx="10000395" cy="1270874"/>
            <a:chOff x="947408" y="2681889"/>
            <a:chExt cx="10000395" cy="1270874"/>
          </a:xfrm>
        </p:grpSpPr>
        <p:sp>
          <p:nvSpPr>
            <p:cNvPr id="4" name="TextBox 3">
              <a:extLst>
                <a:ext uri="{FF2B5EF4-FFF2-40B4-BE49-F238E27FC236}">
                  <a16:creationId xmlns:a16="http://schemas.microsoft.com/office/drawing/2014/main" id="{3FCDB94E-2C65-6097-9D35-94D3BCCFA3E8}"/>
                </a:ext>
              </a:extLst>
            </p:cNvPr>
            <p:cNvSpPr txBox="1"/>
            <p:nvPr/>
          </p:nvSpPr>
          <p:spPr>
            <a:xfrm>
              <a:off x="947408" y="3214733"/>
              <a:ext cx="1921724" cy="205184"/>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Early Text Reminder</a:t>
              </a:r>
            </a:p>
          </p:txBody>
        </p:sp>
        <p:grpSp>
          <p:nvGrpSpPr>
            <p:cNvPr id="200" name="Group 199">
              <a:extLst>
                <a:ext uri="{FF2B5EF4-FFF2-40B4-BE49-F238E27FC236}">
                  <a16:creationId xmlns:a16="http://schemas.microsoft.com/office/drawing/2014/main" id="{2C717160-154D-C5A5-F70C-7EC9750AC381}"/>
                </a:ext>
              </a:extLst>
            </p:cNvPr>
            <p:cNvGrpSpPr/>
            <p:nvPr/>
          </p:nvGrpSpPr>
          <p:grpSpPr>
            <a:xfrm>
              <a:off x="5456008" y="2681894"/>
              <a:ext cx="883232" cy="1270863"/>
              <a:chOff x="5373368" y="2622503"/>
              <a:chExt cx="706303" cy="1016284"/>
            </a:xfrm>
          </p:grpSpPr>
          <p:sp>
            <p:nvSpPr>
              <p:cNvPr id="201" name="Rectangle: Rounded Corners 200">
                <a:extLst>
                  <a:ext uri="{FF2B5EF4-FFF2-40B4-BE49-F238E27FC236}">
                    <a16:creationId xmlns:a16="http://schemas.microsoft.com/office/drawing/2014/main" id="{0D85B719-75ED-18FE-1764-C59C49356C8C}"/>
                  </a:ext>
                </a:extLst>
              </p:cNvPr>
              <p:cNvSpPr/>
              <p:nvPr/>
            </p:nvSpPr>
            <p:spPr>
              <a:xfrm>
                <a:off x="5373368" y="2622503"/>
                <a:ext cx="706303" cy="1016284"/>
              </a:xfrm>
              <a:prstGeom prst="roundRect">
                <a:avLst>
                  <a:gd name="adj" fmla="val 12482"/>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02" name="Graphic 201">
                <a:extLst>
                  <a:ext uri="{FF2B5EF4-FFF2-40B4-BE49-F238E27FC236}">
                    <a16:creationId xmlns:a16="http://schemas.microsoft.com/office/drawing/2014/main" id="{D3512B83-02C0-C1F9-8037-92C400C7B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7275" y="2722941"/>
                <a:ext cx="378489" cy="378489"/>
              </a:xfrm>
              <a:prstGeom prst="rect">
                <a:avLst/>
              </a:prstGeom>
            </p:spPr>
          </p:pic>
          <p:sp>
            <p:nvSpPr>
              <p:cNvPr id="203" name="TextBox 202">
                <a:extLst>
                  <a:ext uri="{FF2B5EF4-FFF2-40B4-BE49-F238E27FC236}">
                    <a16:creationId xmlns:a16="http://schemas.microsoft.com/office/drawing/2014/main" id="{FB12BA41-8C67-106C-B1BD-3D85D3426BB9}"/>
                  </a:ext>
                </a:extLst>
              </p:cNvPr>
              <p:cNvSpPr txBox="1"/>
              <p:nvPr/>
            </p:nvSpPr>
            <p:spPr bwMode="auto">
              <a:xfrm>
                <a:off x="5373368" y="3207220"/>
                <a:ext cx="706302" cy="27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Early Text</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grpSp>
        <p:grpSp>
          <p:nvGrpSpPr>
            <p:cNvPr id="204" name="Group 203">
              <a:extLst>
                <a:ext uri="{FF2B5EF4-FFF2-40B4-BE49-F238E27FC236}">
                  <a16:creationId xmlns:a16="http://schemas.microsoft.com/office/drawing/2014/main" id="{4A662539-FC57-69F1-80A7-12BE1AE30B96}"/>
                </a:ext>
              </a:extLst>
            </p:cNvPr>
            <p:cNvGrpSpPr/>
            <p:nvPr/>
          </p:nvGrpSpPr>
          <p:grpSpPr>
            <a:xfrm>
              <a:off x="3151726" y="2681894"/>
              <a:ext cx="883232" cy="1270863"/>
              <a:chOff x="2895577" y="2622503"/>
              <a:chExt cx="706303" cy="1016284"/>
            </a:xfrm>
          </p:grpSpPr>
          <p:sp>
            <p:nvSpPr>
              <p:cNvPr id="207" name="Rectangle: Rounded Corners 206">
                <a:extLst>
                  <a:ext uri="{FF2B5EF4-FFF2-40B4-BE49-F238E27FC236}">
                    <a16:creationId xmlns:a16="http://schemas.microsoft.com/office/drawing/2014/main" id="{44C8CCCE-FD95-41EF-DA42-CC25DDA4504A}"/>
                  </a:ext>
                </a:extLst>
              </p:cNvPr>
              <p:cNvSpPr/>
              <p:nvPr/>
            </p:nvSpPr>
            <p:spPr>
              <a:xfrm>
                <a:off x="2895577" y="2622503"/>
                <a:ext cx="706303" cy="1016284"/>
              </a:xfrm>
              <a:prstGeom prst="roundRect">
                <a:avLst>
                  <a:gd name="adj" fmla="val 12482"/>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05" name="Graphic 204">
                <a:extLst>
                  <a:ext uri="{FF2B5EF4-FFF2-40B4-BE49-F238E27FC236}">
                    <a16:creationId xmlns:a16="http://schemas.microsoft.com/office/drawing/2014/main" id="{7FA27103-3FF2-9AEB-2484-3E8BBB20B0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9484" y="2722941"/>
                <a:ext cx="378489" cy="378489"/>
              </a:xfrm>
              <a:prstGeom prst="rect">
                <a:avLst/>
              </a:prstGeom>
            </p:spPr>
          </p:pic>
          <p:sp>
            <p:nvSpPr>
              <p:cNvPr id="206" name="TextBox 205">
                <a:extLst>
                  <a:ext uri="{FF2B5EF4-FFF2-40B4-BE49-F238E27FC236}">
                    <a16:creationId xmlns:a16="http://schemas.microsoft.com/office/drawing/2014/main" id="{842BCA4E-8197-981F-5794-FF20E244C97E}"/>
                  </a:ext>
                </a:extLst>
              </p:cNvPr>
              <p:cNvSpPr txBox="1"/>
              <p:nvPr/>
            </p:nvSpPr>
            <p:spPr bwMode="auto">
              <a:xfrm>
                <a:off x="2895577" y="3207220"/>
                <a:ext cx="706302" cy="27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Invitation</a:t>
                </a:r>
              </a:p>
            </p:txBody>
          </p:sp>
        </p:grpSp>
        <p:grpSp>
          <p:nvGrpSpPr>
            <p:cNvPr id="208" name="Group 207">
              <a:extLst>
                <a:ext uri="{FF2B5EF4-FFF2-40B4-BE49-F238E27FC236}">
                  <a16:creationId xmlns:a16="http://schemas.microsoft.com/office/drawing/2014/main" id="{2E89C4DF-46BB-B9DD-5D8F-8C0B6227583D}"/>
                </a:ext>
              </a:extLst>
            </p:cNvPr>
            <p:cNvGrpSpPr/>
            <p:nvPr/>
          </p:nvGrpSpPr>
          <p:grpSpPr>
            <a:xfrm>
              <a:off x="4303867" y="2681897"/>
              <a:ext cx="883232" cy="1270864"/>
              <a:chOff x="4143490" y="2622503"/>
              <a:chExt cx="706303" cy="1016284"/>
            </a:xfrm>
          </p:grpSpPr>
          <p:sp>
            <p:nvSpPr>
              <p:cNvPr id="209" name="TextBox 208">
                <a:extLst>
                  <a:ext uri="{FF2B5EF4-FFF2-40B4-BE49-F238E27FC236}">
                    <a16:creationId xmlns:a16="http://schemas.microsoft.com/office/drawing/2014/main" id="{6C7D669F-17C7-8F88-9B16-CFBD8D31E6B1}"/>
                  </a:ext>
                </a:extLst>
              </p:cNvPr>
              <p:cNvSpPr txBox="1"/>
              <p:nvPr/>
            </p:nvSpPr>
            <p:spPr bwMode="auto">
              <a:xfrm>
                <a:off x="4194372" y="3171741"/>
                <a:ext cx="604539"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210" name="Graphic 209">
                <a:extLst>
                  <a:ext uri="{FF2B5EF4-FFF2-40B4-BE49-F238E27FC236}">
                    <a16:creationId xmlns:a16="http://schemas.microsoft.com/office/drawing/2014/main" id="{64E9DD9D-0FC4-FB68-4156-0C460EA649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5455" y="2730999"/>
                <a:ext cx="362373" cy="362373"/>
              </a:xfrm>
              <a:prstGeom prst="rect">
                <a:avLst/>
              </a:prstGeom>
            </p:spPr>
          </p:pic>
          <p:sp>
            <p:nvSpPr>
              <p:cNvPr id="211" name="Rectangle: Rounded Corners 210">
                <a:extLst>
                  <a:ext uri="{FF2B5EF4-FFF2-40B4-BE49-F238E27FC236}">
                    <a16:creationId xmlns:a16="http://schemas.microsoft.com/office/drawing/2014/main" id="{1E5E8CE1-17A5-3C0A-826F-09426F791EED}"/>
                  </a:ext>
                </a:extLst>
              </p:cNvPr>
              <p:cNvSpPr/>
              <p:nvPr/>
            </p:nvSpPr>
            <p:spPr>
              <a:xfrm>
                <a:off x="4143490"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12" name="Group 211">
              <a:extLst>
                <a:ext uri="{FF2B5EF4-FFF2-40B4-BE49-F238E27FC236}">
                  <a16:creationId xmlns:a16="http://schemas.microsoft.com/office/drawing/2014/main" id="{798B30CA-2766-392F-B270-CCEFDE6B1146}"/>
                </a:ext>
              </a:extLst>
            </p:cNvPr>
            <p:cNvGrpSpPr/>
            <p:nvPr/>
          </p:nvGrpSpPr>
          <p:grpSpPr>
            <a:xfrm>
              <a:off x="6608159" y="2681889"/>
              <a:ext cx="883233" cy="1270861"/>
              <a:chOff x="6645416" y="2622503"/>
              <a:chExt cx="706303" cy="1016284"/>
            </a:xfrm>
          </p:grpSpPr>
          <p:pic>
            <p:nvPicPr>
              <p:cNvPr id="213" name="Graphic 212">
                <a:extLst>
                  <a:ext uri="{FF2B5EF4-FFF2-40B4-BE49-F238E27FC236}">
                    <a16:creationId xmlns:a16="http://schemas.microsoft.com/office/drawing/2014/main" id="{5EA4D198-6CC4-9744-35B4-D402C3F7D8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0085" y="2753703"/>
                <a:ext cx="316964" cy="316964"/>
              </a:xfrm>
              <a:prstGeom prst="rect">
                <a:avLst/>
              </a:prstGeom>
            </p:spPr>
          </p:pic>
          <p:sp>
            <p:nvSpPr>
              <p:cNvPr id="214" name="TextBox 213">
                <a:extLst>
                  <a:ext uri="{FF2B5EF4-FFF2-40B4-BE49-F238E27FC236}">
                    <a16:creationId xmlns:a16="http://schemas.microsoft.com/office/drawing/2014/main" id="{2993EF8A-836C-4E0E-8DCF-6102D470011E}"/>
                  </a:ext>
                </a:extLst>
              </p:cNvPr>
              <p:cNvSpPr txBox="1"/>
              <p:nvPr/>
            </p:nvSpPr>
            <p:spPr bwMode="auto">
              <a:xfrm>
                <a:off x="6694867" y="3171741"/>
                <a:ext cx="607400"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215" name="Rectangle: Rounded Corners 214">
                <a:extLst>
                  <a:ext uri="{FF2B5EF4-FFF2-40B4-BE49-F238E27FC236}">
                    <a16:creationId xmlns:a16="http://schemas.microsoft.com/office/drawing/2014/main" id="{889E2103-877A-AD92-D42C-577CAF25259E}"/>
                  </a:ext>
                </a:extLst>
              </p:cNvPr>
              <p:cNvSpPr/>
              <p:nvPr/>
            </p:nvSpPr>
            <p:spPr>
              <a:xfrm>
                <a:off x="6645416"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16" name="Group 215">
              <a:extLst>
                <a:ext uri="{FF2B5EF4-FFF2-40B4-BE49-F238E27FC236}">
                  <a16:creationId xmlns:a16="http://schemas.microsoft.com/office/drawing/2014/main" id="{1E6355DA-311E-2DE2-B9A0-294FE4D4BF17}"/>
                </a:ext>
              </a:extLst>
            </p:cNvPr>
            <p:cNvGrpSpPr/>
            <p:nvPr/>
          </p:nvGrpSpPr>
          <p:grpSpPr>
            <a:xfrm>
              <a:off x="10064571" y="2681899"/>
              <a:ext cx="883232" cy="1270864"/>
              <a:chOff x="10361620" y="2622503"/>
              <a:chExt cx="706303" cy="1016284"/>
            </a:xfrm>
          </p:grpSpPr>
          <p:pic>
            <p:nvPicPr>
              <p:cNvPr id="217" name="Graphic 216">
                <a:extLst>
                  <a:ext uri="{FF2B5EF4-FFF2-40B4-BE49-F238E27FC236}">
                    <a16:creationId xmlns:a16="http://schemas.microsoft.com/office/drawing/2014/main" id="{70F488BA-137E-7FE1-77EB-FC4CA6D205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65500" y="2762914"/>
                <a:ext cx="298542" cy="298542"/>
              </a:xfrm>
              <a:prstGeom prst="rect">
                <a:avLst/>
              </a:prstGeom>
            </p:spPr>
          </p:pic>
          <p:sp>
            <p:nvSpPr>
              <p:cNvPr id="218" name="TextBox 217">
                <a:extLst>
                  <a:ext uri="{FF2B5EF4-FFF2-40B4-BE49-F238E27FC236}">
                    <a16:creationId xmlns:a16="http://schemas.microsoft.com/office/drawing/2014/main" id="{13524892-EC84-9ACC-4EA1-4E42A516FEE4}"/>
                  </a:ext>
                </a:extLst>
              </p:cNvPr>
              <p:cNvSpPr txBox="1"/>
              <p:nvPr/>
            </p:nvSpPr>
            <p:spPr bwMode="auto">
              <a:xfrm>
                <a:off x="10419756" y="3171741"/>
                <a:ext cx="590031"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219" name="Rectangle: Rounded Corners 218">
                <a:extLst>
                  <a:ext uri="{FF2B5EF4-FFF2-40B4-BE49-F238E27FC236}">
                    <a16:creationId xmlns:a16="http://schemas.microsoft.com/office/drawing/2014/main" id="{483DC688-DEFE-DFFC-F5FD-DA4F29CB25D8}"/>
                  </a:ext>
                </a:extLst>
              </p:cNvPr>
              <p:cNvSpPr/>
              <p:nvPr/>
            </p:nvSpPr>
            <p:spPr>
              <a:xfrm>
                <a:off x="10361620"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224" name="Straight Arrow Connector 223">
              <a:extLst>
                <a:ext uri="{FF2B5EF4-FFF2-40B4-BE49-F238E27FC236}">
                  <a16:creationId xmlns:a16="http://schemas.microsoft.com/office/drawing/2014/main" id="{BD00392F-8035-59DF-56B6-330A0927BFE9}"/>
                </a:ext>
              </a:extLst>
            </p:cNvPr>
            <p:cNvCxnSpPr>
              <a:stCxn id="207" idx="3"/>
              <a:endCxn id="211" idx="1"/>
            </p:cNvCxnSpPr>
            <p:nvPr/>
          </p:nvCxnSpPr>
          <p:spPr>
            <a:xfrm>
              <a:off x="4034958" y="3317326"/>
              <a:ext cx="26890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7AC13EFB-1774-0DBE-8C5F-73B6538CD931}"/>
                </a:ext>
              </a:extLst>
            </p:cNvPr>
            <p:cNvCxnSpPr>
              <a:cxnSpLocks/>
              <a:stCxn id="211" idx="3"/>
              <a:endCxn id="201" idx="1"/>
            </p:cNvCxnSpPr>
            <p:nvPr/>
          </p:nvCxnSpPr>
          <p:spPr>
            <a:xfrm>
              <a:off x="5187099" y="3317326"/>
              <a:ext cx="26890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226" name="Group 225">
              <a:extLst>
                <a:ext uri="{FF2B5EF4-FFF2-40B4-BE49-F238E27FC236}">
                  <a16:creationId xmlns:a16="http://schemas.microsoft.com/office/drawing/2014/main" id="{1BD78EF4-597F-2135-1326-A694F64305E6}"/>
                </a:ext>
              </a:extLst>
            </p:cNvPr>
            <p:cNvGrpSpPr/>
            <p:nvPr/>
          </p:nvGrpSpPr>
          <p:grpSpPr>
            <a:xfrm>
              <a:off x="8912441" y="2681889"/>
              <a:ext cx="883233" cy="1270861"/>
              <a:chOff x="6645416" y="2622503"/>
              <a:chExt cx="706303" cy="1016284"/>
            </a:xfrm>
          </p:grpSpPr>
          <p:pic>
            <p:nvPicPr>
              <p:cNvPr id="227" name="Graphic 226">
                <a:extLst>
                  <a:ext uri="{FF2B5EF4-FFF2-40B4-BE49-F238E27FC236}">
                    <a16:creationId xmlns:a16="http://schemas.microsoft.com/office/drawing/2014/main" id="{E757D661-1E65-B9E2-16EC-B75EA827A6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0085" y="2753703"/>
                <a:ext cx="316964" cy="316964"/>
              </a:xfrm>
              <a:prstGeom prst="rect">
                <a:avLst/>
              </a:prstGeom>
            </p:spPr>
          </p:pic>
          <p:sp>
            <p:nvSpPr>
              <p:cNvPr id="228" name="TextBox 227">
                <a:extLst>
                  <a:ext uri="{FF2B5EF4-FFF2-40B4-BE49-F238E27FC236}">
                    <a16:creationId xmlns:a16="http://schemas.microsoft.com/office/drawing/2014/main" id="{08AB208F-EBA0-8BA9-CA23-1450429E3D98}"/>
                  </a:ext>
                </a:extLst>
              </p:cNvPr>
              <p:cNvSpPr txBox="1"/>
              <p:nvPr/>
            </p:nvSpPr>
            <p:spPr bwMode="auto">
              <a:xfrm>
                <a:off x="6694867" y="3171741"/>
                <a:ext cx="607400"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229" name="Rectangle: Rounded Corners 228">
                <a:extLst>
                  <a:ext uri="{FF2B5EF4-FFF2-40B4-BE49-F238E27FC236}">
                    <a16:creationId xmlns:a16="http://schemas.microsoft.com/office/drawing/2014/main" id="{09B12F89-525C-B9FE-F1C7-06A48B1586A5}"/>
                  </a:ext>
                </a:extLst>
              </p:cNvPr>
              <p:cNvSpPr/>
              <p:nvPr/>
            </p:nvSpPr>
            <p:spPr>
              <a:xfrm>
                <a:off x="6645416"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230" name="Straight Arrow Connector 229">
              <a:extLst>
                <a:ext uri="{FF2B5EF4-FFF2-40B4-BE49-F238E27FC236}">
                  <a16:creationId xmlns:a16="http://schemas.microsoft.com/office/drawing/2014/main" id="{489DD2F7-8C24-7387-5F2A-FF6F7821C701}"/>
                </a:ext>
              </a:extLst>
            </p:cNvPr>
            <p:cNvCxnSpPr>
              <a:cxnSpLocks/>
              <a:stCxn id="201" idx="3"/>
              <a:endCxn id="215" idx="1"/>
            </p:cNvCxnSpPr>
            <p:nvPr/>
          </p:nvCxnSpPr>
          <p:spPr>
            <a:xfrm>
              <a:off x="6339240" y="3317326"/>
              <a:ext cx="26890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2B020B49-ED17-007B-64DD-AB11622DFFFE}"/>
                </a:ext>
              </a:extLst>
            </p:cNvPr>
            <p:cNvCxnSpPr>
              <a:cxnSpLocks/>
              <a:stCxn id="215" idx="3"/>
              <a:endCxn id="229" idx="1"/>
            </p:cNvCxnSpPr>
            <p:nvPr/>
          </p:nvCxnSpPr>
          <p:spPr>
            <a:xfrm>
              <a:off x="7491381" y="3317326"/>
              <a:ext cx="142105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24FA2CF8-3504-EA2F-7B2B-86FE332974D9}"/>
                </a:ext>
              </a:extLst>
            </p:cNvPr>
            <p:cNvCxnSpPr>
              <a:cxnSpLocks/>
              <a:stCxn id="229" idx="3"/>
              <a:endCxn id="219" idx="1"/>
            </p:cNvCxnSpPr>
            <p:nvPr/>
          </p:nvCxnSpPr>
          <p:spPr>
            <a:xfrm>
              <a:off x="9795663" y="3317326"/>
              <a:ext cx="26890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4E00119F-2FE4-FC50-D1F0-A1B518FBC008}"/>
              </a:ext>
            </a:extLst>
          </p:cNvPr>
          <p:cNvGrpSpPr/>
          <p:nvPr/>
        </p:nvGrpSpPr>
        <p:grpSpPr>
          <a:xfrm>
            <a:off x="948386" y="4157364"/>
            <a:ext cx="10000395" cy="1270874"/>
            <a:chOff x="948386" y="4128336"/>
            <a:chExt cx="10000395" cy="1270874"/>
          </a:xfrm>
        </p:grpSpPr>
        <p:sp>
          <p:nvSpPr>
            <p:cNvPr id="280" name="TextBox 279">
              <a:extLst>
                <a:ext uri="{FF2B5EF4-FFF2-40B4-BE49-F238E27FC236}">
                  <a16:creationId xmlns:a16="http://schemas.microsoft.com/office/drawing/2014/main" id="{DAD571E8-4E9E-D91E-E16C-B86B73A1D66A}"/>
                </a:ext>
              </a:extLst>
            </p:cNvPr>
            <p:cNvSpPr txBox="1"/>
            <p:nvPr/>
          </p:nvSpPr>
          <p:spPr>
            <a:xfrm>
              <a:off x="948386" y="4661180"/>
              <a:ext cx="1921724" cy="205184"/>
            </a:xfrm>
            <a:prstGeom prst="rect">
              <a:avLst/>
            </a:prstGeom>
            <a:noFill/>
          </p:spPr>
          <p:txBody>
            <a:bodyPr wrap="square" lIns="0" tIns="0" rIns="0" bIns="0" anchor="ctr" anchorCtr="0">
              <a:noAutofit/>
            </a:bodyPr>
            <a:lstStyle/>
            <a:p>
              <a:pPr algn="r">
                <a:lnSpc>
                  <a:spcPts val="1600"/>
                </a:lnSpc>
              </a:pPr>
              <a:r>
                <a:rPr lang="en-US" sz="1600">
                  <a:solidFill>
                    <a:schemeClr val="bg2">
                      <a:lumMod val="50000"/>
                    </a:schemeClr>
                  </a:solidFill>
                  <a:ea typeface="Roboto Black" panose="02000000000000000000" pitchFamily="2" charset="0"/>
                </a:rPr>
                <a:t>Late Text Reminder</a:t>
              </a:r>
            </a:p>
          </p:txBody>
        </p:sp>
        <p:grpSp>
          <p:nvGrpSpPr>
            <p:cNvPr id="283" name="Group 282">
              <a:extLst>
                <a:ext uri="{FF2B5EF4-FFF2-40B4-BE49-F238E27FC236}">
                  <a16:creationId xmlns:a16="http://schemas.microsoft.com/office/drawing/2014/main" id="{0505ACF2-7625-F05E-03C2-E09298E0CCC3}"/>
                </a:ext>
              </a:extLst>
            </p:cNvPr>
            <p:cNvGrpSpPr/>
            <p:nvPr/>
          </p:nvGrpSpPr>
          <p:grpSpPr>
            <a:xfrm>
              <a:off x="3152704" y="4128341"/>
              <a:ext cx="883232" cy="1270863"/>
              <a:chOff x="2895577" y="2622503"/>
              <a:chExt cx="706303" cy="1016284"/>
            </a:xfrm>
          </p:grpSpPr>
          <p:sp>
            <p:nvSpPr>
              <p:cNvPr id="312" name="Rectangle: Rounded Corners 311">
                <a:extLst>
                  <a:ext uri="{FF2B5EF4-FFF2-40B4-BE49-F238E27FC236}">
                    <a16:creationId xmlns:a16="http://schemas.microsoft.com/office/drawing/2014/main" id="{54AE816F-99F2-539C-AE88-29C0554EF870}"/>
                  </a:ext>
                </a:extLst>
              </p:cNvPr>
              <p:cNvSpPr/>
              <p:nvPr/>
            </p:nvSpPr>
            <p:spPr>
              <a:xfrm>
                <a:off x="2895577" y="2622503"/>
                <a:ext cx="706303" cy="1016284"/>
              </a:xfrm>
              <a:prstGeom prst="roundRect">
                <a:avLst>
                  <a:gd name="adj" fmla="val 12482"/>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310" name="Graphic 309">
                <a:extLst>
                  <a:ext uri="{FF2B5EF4-FFF2-40B4-BE49-F238E27FC236}">
                    <a16:creationId xmlns:a16="http://schemas.microsoft.com/office/drawing/2014/main" id="{95E21FE1-E2B1-5B9A-1F75-5E911722CA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9484" y="2722941"/>
                <a:ext cx="378489" cy="378489"/>
              </a:xfrm>
              <a:prstGeom prst="rect">
                <a:avLst/>
              </a:prstGeom>
            </p:spPr>
          </p:pic>
          <p:sp>
            <p:nvSpPr>
              <p:cNvPr id="311" name="TextBox 310">
                <a:extLst>
                  <a:ext uri="{FF2B5EF4-FFF2-40B4-BE49-F238E27FC236}">
                    <a16:creationId xmlns:a16="http://schemas.microsoft.com/office/drawing/2014/main" id="{5C75FE89-ACED-534D-9163-F4A0E3D0992A}"/>
                  </a:ext>
                </a:extLst>
              </p:cNvPr>
              <p:cNvSpPr txBox="1"/>
              <p:nvPr/>
            </p:nvSpPr>
            <p:spPr bwMode="auto">
              <a:xfrm>
                <a:off x="2895577" y="3207220"/>
                <a:ext cx="706302" cy="27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Text </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Invitation</a:t>
                </a:r>
              </a:p>
            </p:txBody>
          </p:sp>
        </p:grpSp>
        <p:grpSp>
          <p:nvGrpSpPr>
            <p:cNvPr id="284" name="Group 283">
              <a:extLst>
                <a:ext uri="{FF2B5EF4-FFF2-40B4-BE49-F238E27FC236}">
                  <a16:creationId xmlns:a16="http://schemas.microsoft.com/office/drawing/2014/main" id="{CB2294B5-E598-F016-F7BD-8E09A1BA1CA9}"/>
                </a:ext>
              </a:extLst>
            </p:cNvPr>
            <p:cNvGrpSpPr/>
            <p:nvPr/>
          </p:nvGrpSpPr>
          <p:grpSpPr>
            <a:xfrm>
              <a:off x="4304845" y="4128344"/>
              <a:ext cx="883232" cy="1270864"/>
              <a:chOff x="4143490" y="2622503"/>
              <a:chExt cx="706303" cy="1016284"/>
            </a:xfrm>
          </p:grpSpPr>
          <p:sp>
            <p:nvSpPr>
              <p:cNvPr id="307" name="TextBox 306">
                <a:extLst>
                  <a:ext uri="{FF2B5EF4-FFF2-40B4-BE49-F238E27FC236}">
                    <a16:creationId xmlns:a16="http://schemas.microsoft.com/office/drawing/2014/main" id="{DB017E0F-C41D-941E-DCBD-EC6A595E8309}"/>
                  </a:ext>
                </a:extLst>
              </p:cNvPr>
              <p:cNvSpPr txBox="1"/>
              <p:nvPr/>
            </p:nvSpPr>
            <p:spPr bwMode="auto">
              <a:xfrm>
                <a:off x="4194372" y="3171741"/>
                <a:ext cx="604539"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Letter </a:t>
                </a:r>
                <a:br>
                  <a:rPr lang="en-US" sz="1100">
                    <a:ea typeface="Roboto" panose="02000000000000000000" pitchFamily="2" charset="0"/>
                    <a:cs typeface="Roboto" panose="02000000000000000000" pitchFamily="2" charset="0"/>
                  </a:rPr>
                </a:br>
                <a:r>
                  <a:rPr lang="en-US" sz="1100">
                    <a:ea typeface="Roboto" panose="02000000000000000000" pitchFamily="2" charset="0"/>
                    <a:cs typeface="Roboto" panose="02000000000000000000" pitchFamily="2" charset="0"/>
                  </a:rPr>
                  <a:t>Invitation</a:t>
                </a:r>
              </a:p>
            </p:txBody>
          </p:sp>
          <p:pic>
            <p:nvPicPr>
              <p:cNvPr id="308" name="Graphic 307">
                <a:extLst>
                  <a:ext uri="{FF2B5EF4-FFF2-40B4-BE49-F238E27FC236}">
                    <a16:creationId xmlns:a16="http://schemas.microsoft.com/office/drawing/2014/main" id="{FBC8200C-9557-DCFB-66A0-3C7778713A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5455" y="2730999"/>
                <a:ext cx="362373" cy="362373"/>
              </a:xfrm>
              <a:prstGeom prst="rect">
                <a:avLst/>
              </a:prstGeom>
            </p:spPr>
          </p:pic>
          <p:sp>
            <p:nvSpPr>
              <p:cNvPr id="309" name="Rectangle: Rounded Corners 308">
                <a:extLst>
                  <a:ext uri="{FF2B5EF4-FFF2-40B4-BE49-F238E27FC236}">
                    <a16:creationId xmlns:a16="http://schemas.microsoft.com/office/drawing/2014/main" id="{8F9F91A5-3814-B4BD-3B48-DCFD28F8E595}"/>
                  </a:ext>
                </a:extLst>
              </p:cNvPr>
              <p:cNvSpPr/>
              <p:nvPr/>
            </p:nvSpPr>
            <p:spPr>
              <a:xfrm>
                <a:off x="4143490"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85" name="Group 284">
              <a:extLst>
                <a:ext uri="{FF2B5EF4-FFF2-40B4-BE49-F238E27FC236}">
                  <a16:creationId xmlns:a16="http://schemas.microsoft.com/office/drawing/2014/main" id="{942352D7-5C5D-3FC8-7DAA-E634238A8039}"/>
                </a:ext>
              </a:extLst>
            </p:cNvPr>
            <p:cNvGrpSpPr/>
            <p:nvPr/>
          </p:nvGrpSpPr>
          <p:grpSpPr>
            <a:xfrm>
              <a:off x="6609137" y="4128336"/>
              <a:ext cx="883233" cy="1270861"/>
              <a:chOff x="6645416" y="2622503"/>
              <a:chExt cx="706303" cy="1016284"/>
            </a:xfrm>
          </p:grpSpPr>
          <p:pic>
            <p:nvPicPr>
              <p:cNvPr id="304" name="Graphic 303">
                <a:extLst>
                  <a:ext uri="{FF2B5EF4-FFF2-40B4-BE49-F238E27FC236}">
                    <a16:creationId xmlns:a16="http://schemas.microsoft.com/office/drawing/2014/main" id="{FF3D29BB-0DA6-C5EF-BAF1-23482A2D54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0085" y="2753703"/>
                <a:ext cx="316964" cy="316964"/>
              </a:xfrm>
              <a:prstGeom prst="rect">
                <a:avLst/>
              </a:prstGeom>
            </p:spPr>
          </p:pic>
          <p:sp>
            <p:nvSpPr>
              <p:cNvPr id="305" name="TextBox 304">
                <a:extLst>
                  <a:ext uri="{FF2B5EF4-FFF2-40B4-BE49-F238E27FC236}">
                    <a16:creationId xmlns:a16="http://schemas.microsoft.com/office/drawing/2014/main" id="{6092AEDD-D6F5-FCC2-AAEE-A84CEFB2DA1E}"/>
                  </a:ext>
                </a:extLst>
              </p:cNvPr>
              <p:cNvSpPr txBox="1"/>
              <p:nvPr/>
            </p:nvSpPr>
            <p:spPr bwMode="auto">
              <a:xfrm>
                <a:off x="6694867" y="3171741"/>
                <a:ext cx="607400"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306" name="Rectangle: Rounded Corners 305">
                <a:extLst>
                  <a:ext uri="{FF2B5EF4-FFF2-40B4-BE49-F238E27FC236}">
                    <a16:creationId xmlns:a16="http://schemas.microsoft.com/office/drawing/2014/main" id="{4228C6F9-27F5-1734-1935-1D5026FFE6A8}"/>
                  </a:ext>
                </a:extLst>
              </p:cNvPr>
              <p:cNvSpPr/>
              <p:nvPr/>
            </p:nvSpPr>
            <p:spPr>
              <a:xfrm>
                <a:off x="6645416"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86" name="Group 285">
              <a:extLst>
                <a:ext uri="{FF2B5EF4-FFF2-40B4-BE49-F238E27FC236}">
                  <a16:creationId xmlns:a16="http://schemas.microsoft.com/office/drawing/2014/main" id="{3FAFFBB2-3753-206F-E272-1782BD773275}"/>
                </a:ext>
              </a:extLst>
            </p:cNvPr>
            <p:cNvGrpSpPr/>
            <p:nvPr/>
          </p:nvGrpSpPr>
          <p:grpSpPr>
            <a:xfrm>
              <a:off x="10065549" y="4128346"/>
              <a:ext cx="883232" cy="1270864"/>
              <a:chOff x="10361620" y="2622503"/>
              <a:chExt cx="706303" cy="1016284"/>
            </a:xfrm>
          </p:grpSpPr>
          <p:pic>
            <p:nvPicPr>
              <p:cNvPr id="301" name="Graphic 300">
                <a:extLst>
                  <a:ext uri="{FF2B5EF4-FFF2-40B4-BE49-F238E27FC236}">
                    <a16:creationId xmlns:a16="http://schemas.microsoft.com/office/drawing/2014/main" id="{B0644241-9786-7095-EC21-51B0F6833C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65500" y="2762914"/>
                <a:ext cx="298542" cy="298542"/>
              </a:xfrm>
              <a:prstGeom prst="rect">
                <a:avLst/>
              </a:prstGeom>
            </p:spPr>
          </p:pic>
          <p:sp>
            <p:nvSpPr>
              <p:cNvPr id="302" name="TextBox 301">
                <a:extLst>
                  <a:ext uri="{FF2B5EF4-FFF2-40B4-BE49-F238E27FC236}">
                    <a16:creationId xmlns:a16="http://schemas.microsoft.com/office/drawing/2014/main" id="{A1A2A559-B2D8-970C-0CEE-A49B8A76186C}"/>
                  </a:ext>
                </a:extLst>
              </p:cNvPr>
              <p:cNvSpPr txBox="1"/>
              <p:nvPr/>
            </p:nvSpPr>
            <p:spPr bwMode="auto">
              <a:xfrm>
                <a:off x="10419756" y="3171741"/>
                <a:ext cx="590031"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PAPI Mailing</a:t>
                </a:r>
              </a:p>
            </p:txBody>
          </p:sp>
          <p:sp>
            <p:nvSpPr>
              <p:cNvPr id="303" name="Rectangle: Rounded Corners 302">
                <a:extLst>
                  <a:ext uri="{FF2B5EF4-FFF2-40B4-BE49-F238E27FC236}">
                    <a16:creationId xmlns:a16="http://schemas.microsoft.com/office/drawing/2014/main" id="{453C5C93-8D4F-0D94-84AF-83ED72CD01B3}"/>
                  </a:ext>
                </a:extLst>
              </p:cNvPr>
              <p:cNvSpPr/>
              <p:nvPr/>
            </p:nvSpPr>
            <p:spPr>
              <a:xfrm>
                <a:off x="10361620"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87" name="Group 286">
              <a:extLst>
                <a:ext uri="{FF2B5EF4-FFF2-40B4-BE49-F238E27FC236}">
                  <a16:creationId xmlns:a16="http://schemas.microsoft.com/office/drawing/2014/main" id="{05A4956F-0B03-98A3-3979-7276A0A7FF7F}"/>
                </a:ext>
              </a:extLst>
            </p:cNvPr>
            <p:cNvGrpSpPr/>
            <p:nvPr/>
          </p:nvGrpSpPr>
          <p:grpSpPr>
            <a:xfrm>
              <a:off x="7761268" y="4128341"/>
              <a:ext cx="883232" cy="1270863"/>
              <a:chOff x="5373368" y="2622503"/>
              <a:chExt cx="706303" cy="1016284"/>
            </a:xfrm>
          </p:grpSpPr>
          <p:sp>
            <p:nvSpPr>
              <p:cNvPr id="298" name="Rectangle: Rounded Corners 297">
                <a:extLst>
                  <a:ext uri="{FF2B5EF4-FFF2-40B4-BE49-F238E27FC236}">
                    <a16:creationId xmlns:a16="http://schemas.microsoft.com/office/drawing/2014/main" id="{0E97CF46-A202-BED1-D22A-25621641E453}"/>
                  </a:ext>
                </a:extLst>
              </p:cNvPr>
              <p:cNvSpPr/>
              <p:nvPr/>
            </p:nvSpPr>
            <p:spPr>
              <a:xfrm>
                <a:off x="5373368" y="2622503"/>
                <a:ext cx="706303" cy="1016284"/>
              </a:xfrm>
              <a:prstGeom prst="roundRect">
                <a:avLst>
                  <a:gd name="adj" fmla="val 12482"/>
                </a:avLst>
              </a:prstGeom>
              <a:solidFill>
                <a:schemeClr val="accent1">
                  <a:lumMod val="60000"/>
                  <a:lumOff val="4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99" name="Graphic 298">
                <a:extLst>
                  <a:ext uri="{FF2B5EF4-FFF2-40B4-BE49-F238E27FC236}">
                    <a16:creationId xmlns:a16="http://schemas.microsoft.com/office/drawing/2014/main" id="{51FCA806-97F6-BEA4-25A7-B472C3B0CB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7275" y="2722941"/>
                <a:ext cx="378489" cy="378489"/>
              </a:xfrm>
              <a:prstGeom prst="rect">
                <a:avLst/>
              </a:prstGeom>
            </p:spPr>
          </p:pic>
          <p:sp>
            <p:nvSpPr>
              <p:cNvPr id="300" name="TextBox 299">
                <a:extLst>
                  <a:ext uri="{FF2B5EF4-FFF2-40B4-BE49-F238E27FC236}">
                    <a16:creationId xmlns:a16="http://schemas.microsoft.com/office/drawing/2014/main" id="{71A36DD5-B88C-1DE4-5E6A-EB53AD02FEFE}"/>
                  </a:ext>
                </a:extLst>
              </p:cNvPr>
              <p:cNvSpPr txBox="1"/>
              <p:nvPr/>
            </p:nvSpPr>
            <p:spPr bwMode="auto">
              <a:xfrm>
                <a:off x="5373368" y="3207220"/>
                <a:ext cx="706302" cy="27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solidFill>
                      <a:schemeClr val="bg1"/>
                    </a:solidFill>
                    <a:ea typeface="Roboto" panose="02000000000000000000" pitchFamily="2" charset="0"/>
                    <a:cs typeface="Roboto" panose="02000000000000000000" pitchFamily="2" charset="0"/>
                  </a:rPr>
                  <a:t>Late Text</a:t>
                </a:r>
                <a:br>
                  <a:rPr lang="en-US" sz="1100">
                    <a:solidFill>
                      <a:schemeClr val="bg1"/>
                    </a:solidFill>
                    <a:ea typeface="Roboto" panose="02000000000000000000" pitchFamily="2" charset="0"/>
                    <a:cs typeface="Roboto" panose="02000000000000000000" pitchFamily="2" charset="0"/>
                  </a:rPr>
                </a:br>
                <a:r>
                  <a:rPr lang="en-US" sz="1100">
                    <a:solidFill>
                      <a:schemeClr val="bg1"/>
                    </a:solidFill>
                    <a:ea typeface="Roboto" panose="02000000000000000000" pitchFamily="2" charset="0"/>
                    <a:cs typeface="Roboto" panose="02000000000000000000" pitchFamily="2" charset="0"/>
                  </a:rPr>
                  <a:t>Reminder</a:t>
                </a:r>
              </a:p>
            </p:txBody>
          </p:sp>
        </p:grpSp>
        <p:cxnSp>
          <p:nvCxnSpPr>
            <p:cNvPr id="288" name="Straight Arrow Connector 287">
              <a:extLst>
                <a:ext uri="{FF2B5EF4-FFF2-40B4-BE49-F238E27FC236}">
                  <a16:creationId xmlns:a16="http://schemas.microsoft.com/office/drawing/2014/main" id="{6043AF8D-D6CF-AA60-C988-78D3ED4DE5EA}"/>
                </a:ext>
              </a:extLst>
            </p:cNvPr>
            <p:cNvCxnSpPr>
              <a:stCxn id="312" idx="3"/>
              <a:endCxn id="309" idx="1"/>
            </p:cNvCxnSpPr>
            <p:nvPr/>
          </p:nvCxnSpPr>
          <p:spPr>
            <a:xfrm>
              <a:off x="4035936" y="4763773"/>
              <a:ext cx="26890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89" name="Straight Arrow Connector 288">
              <a:extLst>
                <a:ext uri="{FF2B5EF4-FFF2-40B4-BE49-F238E27FC236}">
                  <a16:creationId xmlns:a16="http://schemas.microsoft.com/office/drawing/2014/main" id="{F9369DDA-B4EE-F696-6A9D-7FD81ED9D308}"/>
                </a:ext>
              </a:extLst>
            </p:cNvPr>
            <p:cNvCxnSpPr>
              <a:cxnSpLocks/>
              <a:stCxn id="309" idx="3"/>
              <a:endCxn id="306" idx="1"/>
            </p:cNvCxnSpPr>
            <p:nvPr/>
          </p:nvCxnSpPr>
          <p:spPr>
            <a:xfrm>
              <a:off x="5188077" y="4763773"/>
              <a:ext cx="142105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290" name="Group 289">
              <a:extLst>
                <a:ext uri="{FF2B5EF4-FFF2-40B4-BE49-F238E27FC236}">
                  <a16:creationId xmlns:a16="http://schemas.microsoft.com/office/drawing/2014/main" id="{EA2B4BD3-385E-4D2E-A886-60BF36089A3A}"/>
                </a:ext>
              </a:extLst>
            </p:cNvPr>
            <p:cNvGrpSpPr/>
            <p:nvPr/>
          </p:nvGrpSpPr>
          <p:grpSpPr>
            <a:xfrm>
              <a:off x="8913419" y="4128336"/>
              <a:ext cx="883233" cy="1270861"/>
              <a:chOff x="6645416" y="2622503"/>
              <a:chExt cx="706303" cy="1016284"/>
            </a:xfrm>
          </p:grpSpPr>
          <p:pic>
            <p:nvPicPr>
              <p:cNvPr id="295" name="Graphic 294">
                <a:extLst>
                  <a:ext uri="{FF2B5EF4-FFF2-40B4-BE49-F238E27FC236}">
                    <a16:creationId xmlns:a16="http://schemas.microsoft.com/office/drawing/2014/main" id="{D7E367AC-D58C-3865-1702-32520FD2DB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0085" y="2753703"/>
                <a:ext cx="316964" cy="316964"/>
              </a:xfrm>
              <a:prstGeom prst="rect">
                <a:avLst/>
              </a:prstGeom>
            </p:spPr>
          </p:pic>
          <p:sp>
            <p:nvSpPr>
              <p:cNvPr id="296" name="TextBox 295">
                <a:extLst>
                  <a:ext uri="{FF2B5EF4-FFF2-40B4-BE49-F238E27FC236}">
                    <a16:creationId xmlns:a16="http://schemas.microsoft.com/office/drawing/2014/main" id="{D08F710B-A88D-7FE5-9A40-77C0C297CD5A}"/>
                  </a:ext>
                </a:extLst>
              </p:cNvPr>
              <p:cNvSpPr txBox="1"/>
              <p:nvPr/>
            </p:nvSpPr>
            <p:spPr bwMode="auto">
              <a:xfrm>
                <a:off x="6694867" y="3171741"/>
                <a:ext cx="607400" cy="3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spAutoFit/>
              </a:bodyPr>
              <a:lstStyle/>
              <a:p>
                <a:pPr marL="0" indent="0" algn="ctr">
                  <a:spcAft>
                    <a:spcPts val="300"/>
                  </a:spcAft>
                  <a:buFontTx/>
                  <a:buNone/>
                </a:pPr>
                <a:r>
                  <a:rPr lang="en-US" sz="1100">
                    <a:ea typeface="Roboto" panose="02000000000000000000" pitchFamily="2" charset="0"/>
                    <a:cs typeface="Roboto" panose="02000000000000000000" pitchFamily="2" charset="0"/>
                  </a:rPr>
                  <a:t>Postcard Reminder</a:t>
                </a:r>
              </a:p>
            </p:txBody>
          </p:sp>
          <p:sp>
            <p:nvSpPr>
              <p:cNvPr id="297" name="Rectangle: Rounded Corners 296">
                <a:extLst>
                  <a:ext uri="{FF2B5EF4-FFF2-40B4-BE49-F238E27FC236}">
                    <a16:creationId xmlns:a16="http://schemas.microsoft.com/office/drawing/2014/main" id="{E6D4FA28-4F45-F761-6A9C-5B673B2E10B0}"/>
                  </a:ext>
                </a:extLst>
              </p:cNvPr>
              <p:cNvSpPr/>
              <p:nvPr/>
            </p:nvSpPr>
            <p:spPr>
              <a:xfrm>
                <a:off x="6645416" y="2622503"/>
                <a:ext cx="706303" cy="1016284"/>
              </a:xfrm>
              <a:prstGeom prst="roundRect">
                <a:avLst>
                  <a:gd name="adj" fmla="val 124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292" name="Straight Arrow Connector 291">
              <a:extLst>
                <a:ext uri="{FF2B5EF4-FFF2-40B4-BE49-F238E27FC236}">
                  <a16:creationId xmlns:a16="http://schemas.microsoft.com/office/drawing/2014/main" id="{E96E3A79-59A4-5643-3C9B-BA50EB482CCA}"/>
                </a:ext>
              </a:extLst>
            </p:cNvPr>
            <p:cNvCxnSpPr>
              <a:cxnSpLocks/>
              <a:stCxn id="306" idx="3"/>
              <a:endCxn id="298" idx="1"/>
            </p:cNvCxnSpPr>
            <p:nvPr/>
          </p:nvCxnSpPr>
          <p:spPr>
            <a:xfrm>
              <a:off x="7492359" y="4763773"/>
              <a:ext cx="26890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3" name="Straight Arrow Connector 292">
              <a:extLst>
                <a:ext uri="{FF2B5EF4-FFF2-40B4-BE49-F238E27FC236}">
                  <a16:creationId xmlns:a16="http://schemas.microsoft.com/office/drawing/2014/main" id="{9AC1F259-73C3-0813-E7CA-5C03711E85E9}"/>
                </a:ext>
              </a:extLst>
            </p:cNvPr>
            <p:cNvCxnSpPr>
              <a:cxnSpLocks/>
              <a:stCxn id="298" idx="3"/>
              <a:endCxn id="297" idx="1"/>
            </p:cNvCxnSpPr>
            <p:nvPr/>
          </p:nvCxnSpPr>
          <p:spPr>
            <a:xfrm>
              <a:off x="8644500" y="4763773"/>
              <a:ext cx="26890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53BDD32C-81EE-6EDD-18FC-2CE7CBA586FB}"/>
                </a:ext>
              </a:extLst>
            </p:cNvPr>
            <p:cNvCxnSpPr>
              <a:cxnSpLocks/>
              <a:stCxn id="297" idx="3"/>
              <a:endCxn id="303" idx="1"/>
            </p:cNvCxnSpPr>
            <p:nvPr/>
          </p:nvCxnSpPr>
          <p:spPr>
            <a:xfrm>
              <a:off x="9796641" y="4763773"/>
              <a:ext cx="26890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1494631"/>
      </p:ext>
    </p:extLst>
  </p:cSld>
  <p:clrMapOvr>
    <a:masterClrMapping/>
  </p:clrMapOvr>
</p:sld>
</file>

<file path=ppt/theme/theme1.xml><?xml version="1.0" encoding="utf-8"?>
<a:theme xmlns:a="http://schemas.openxmlformats.org/drawingml/2006/main" name="NORC_Theme">
  <a:themeElements>
    <a:clrScheme name="NORC">
      <a:dk1>
        <a:srgbClr val="353435"/>
      </a:dk1>
      <a:lt1>
        <a:srgbClr val="FFFFFF"/>
      </a:lt1>
      <a:dk2>
        <a:srgbClr val="EC712E"/>
      </a:dk2>
      <a:lt2>
        <a:srgbClr val="ADA39D"/>
      </a:lt2>
      <a:accent1>
        <a:srgbClr val="77376B"/>
      </a:accent1>
      <a:accent2>
        <a:srgbClr val="4C7B91"/>
      </a:accent2>
      <a:accent3>
        <a:srgbClr val="4D796E"/>
      </a:accent3>
      <a:accent4>
        <a:srgbClr val="BC8C2C"/>
      </a:accent4>
      <a:accent5>
        <a:srgbClr val="C55051"/>
      </a:accent5>
      <a:accent6>
        <a:srgbClr val="8D1821"/>
      </a:accent6>
      <a:hlink>
        <a:srgbClr val="353435"/>
      </a:hlink>
      <a:folHlink>
        <a:srgbClr val="353435"/>
      </a:folHlink>
    </a:clrScheme>
    <a:fontScheme name="NOR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9050">
          <a:solidFill>
            <a:schemeClr val="accent5"/>
          </a:solidFill>
        </a:ln>
      </a:spPr>
      <a:bodyPr rtlCol="0" anchor="ctr"/>
      <a:lstStyle>
        <a:defPPr algn="l">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RC-ResearchScience-Widescreen_508.pptx" id="{6217B093-E322-4CBC-A768-948D342F83BB}" vid="{070FB13F-8FC1-4E53-BAD5-2D283A5289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NORC Document" ma:contentTypeID="0x010100A0ADF522B89CB74495520CC930D2640B000601BF3215F1BD40AE2FE352F06F02D2" ma:contentTypeVersion="36" ma:contentTypeDescription="Create a new document." ma:contentTypeScope="" ma:versionID="6b78c57f251ff3f78e00fef08c987858">
  <xsd:schema xmlns:xsd="http://www.w3.org/2001/XMLSchema" xmlns:xs="http://www.w3.org/2001/XMLSchema" xmlns:p="http://schemas.microsoft.com/office/2006/metadata/properties" xmlns:ns1="http://schemas.microsoft.com/sharepoint/v3" xmlns:ns2="e09a4346-7a74-4d7a-8516-b46c0e3cace3" xmlns:ns3="a05937c2-c72e-4da0-8099-8e72a155abb7" xmlns:ns4="5f375da5-9084-42a5-b6b9-d0dcd7f5ce53" xmlns:ns5="http://schemas.microsoft.com/sharepoint/v4" targetNamespace="http://schemas.microsoft.com/office/2006/metadata/properties" ma:root="true" ma:fieldsID="c0df205f65741c9b5c42ed0a9d3f899a" ns1:_="" ns2:_="" ns3:_="" ns4:_="" ns5:_="">
    <xsd:import namespace="http://schemas.microsoft.com/sharepoint/v3"/>
    <xsd:import namespace="e09a4346-7a74-4d7a-8516-b46c0e3cace3"/>
    <xsd:import namespace="a05937c2-c72e-4da0-8099-8e72a155abb7"/>
    <xsd:import namespace="5f375da5-9084-42a5-b6b9-d0dcd7f5ce53"/>
    <xsd:import namespace="http://schemas.microsoft.com/sharepoint/v4"/>
    <xsd:element name="properties">
      <xsd:complexType>
        <xsd:sequence>
          <xsd:element name="documentManagement">
            <xsd:complexType>
              <xsd:all>
                <xsd:element ref="ns1:AverageRating" minOccurs="0"/>
                <xsd:element ref="ns1:RatingCount" minOccurs="0"/>
                <xsd:element ref="ns2:Archive_x0020_Date" minOccurs="0"/>
                <xsd:element ref="ns2:What_x0020_Works" minOccurs="0"/>
                <xsd:element ref="ns2:ca158c5648a04dc4808402f5a087cd98" minOccurs="0"/>
                <xsd:element ref="ns2:f44d96efa86d44769079842688e62a8c" minOccurs="0"/>
                <xsd:element ref="ns3:TaxCatchAllLabel" minOccurs="0"/>
                <xsd:element ref="ns2:mae4ce8972fa4a61b77d60ba7dae5f43" minOccurs="0"/>
                <xsd:element ref="ns2:cf43212e36604384a5f53b543af41f9a" minOccurs="0"/>
                <xsd:element ref="ns2:k33869f2622648e9a3da5991f8f52a42" minOccurs="0"/>
                <xsd:element ref="ns3:TaxCatchAll" minOccurs="0"/>
                <xsd:element ref="ns2:SharedWithUsers" minOccurs="0"/>
                <xsd:element ref="ns2:SharedWithDetails"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lcf76f155ced4ddcb4097134ff3c332f" minOccurs="0"/>
                <xsd:element ref="ns4:MediaServiceDateTaken" minOccurs="0"/>
                <xsd:element ref="ns4:MediaServiceLocation" minOccurs="0"/>
                <xsd:element ref="ns4:MediaServiceObjectDetectorVersions" minOccurs="0"/>
                <xsd:element ref="ns4:MediaServiceSearchProperties"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 nillable="true" ma:displayName="Rating (0-5)" ma:decimals="2" ma:description="Average value of all the ratings that have been submitted" ma:internalName="AverageRating" ma:readOnly="false" ma:percentage="FALSE">
      <xsd:simpleType>
        <xsd:restriction base="dms:Number"/>
      </xsd:simpleType>
    </xsd:element>
    <xsd:element name="RatingCount" ma:index="3" nillable="true" ma:displayName="Number of Ratings" ma:decimals="0" ma:description="Number of ratings submitted" ma:internalName="RatingCount"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09a4346-7a74-4d7a-8516-b46c0e3cace3" elementFormDefault="qualified">
    <xsd:import namespace="http://schemas.microsoft.com/office/2006/documentManagement/types"/>
    <xsd:import namespace="http://schemas.microsoft.com/office/infopath/2007/PartnerControls"/>
    <xsd:element name="Archive_x0020_Date" ma:index="4" nillable="true" ma:displayName="Archive Date" ma:format="DateOnly" ma:internalName="Archive_x0020_Date" ma:readOnly="false">
      <xsd:simpleType>
        <xsd:restriction base="dms:DateTime"/>
      </xsd:simpleType>
    </xsd:element>
    <xsd:element name="What_x0020_Works" ma:index="5" nillable="true" ma:displayName="What Works" ma:internalName="What_x0020_Works" ma:readOnly="false">
      <xsd:simpleType>
        <xsd:restriction base="dms:Boolean"/>
      </xsd:simpleType>
    </xsd:element>
    <xsd:element name="ca158c5648a04dc4808402f5a087cd98" ma:index="13" nillable="true" ma:taxonomy="true" ma:internalName="ca158c5648a04dc4808402f5a087cd98" ma:taxonomyFieldName="Location_x0020_Tags" ma:displayName="Location Tags" ma:readOnly="false" ma:fieldId="{ca158c56-48a0-4dc4-8084-02f5a087cd98}" ma:taxonomyMulti="true" ma:sspId="744a5fc2-e1de-4226-a417-e5990e3526f4" ma:termSetId="2b3d1176-69f1-4582-8a1c-68dfcaa999e2" ma:anchorId="00000000-0000-0000-0000-000000000000" ma:open="false" ma:isKeyword="false">
      <xsd:complexType>
        <xsd:sequence>
          <xsd:element ref="pc:Terms" minOccurs="0" maxOccurs="1"/>
        </xsd:sequence>
      </xsd:complexType>
    </xsd:element>
    <xsd:element name="f44d96efa86d44769079842688e62a8c" ma:index="14" nillable="true" ma:taxonomy="true" ma:internalName="f44d96efa86d44769079842688e62a8c" ma:taxonomyFieldName="Topic_x0020_Tags" ma:displayName="Topic Tags" ma:readOnly="false" ma:fieldId="{f44d96ef-a86d-4476-9079-842688e62a8c}" ma:taxonomyMulti="true" ma:sspId="744a5fc2-e1de-4226-a417-e5990e3526f4" ma:termSetId="1e3fc8c6-8339-4f2f-a8cc-9915e48d5ebe" ma:anchorId="00000000-0000-0000-0000-000000000000" ma:open="false" ma:isKeyword="false">
      <xsd:complexType>
        <xsd:sequence>
          <xsd:element ref="pc:Terms" minOccurs="0" maxOccurs="1"/>
        </xsd:sequence>
      </xsd:complexType>
    </xsd:element>
    <xsd:element name="mae4ce8972fa4a61b77d60ba7dae5f43" ma:index="16" nillable="true" ma:taxonomy="true" ma:internalName="mae4ce8972fa4a61b77d60ba7dae5f43" ma:taxonomyFieldName="Project_x0020_Tags" ma:displayName="Project Tags" ma:readOnly="false" ma:fieldId="{6ae4ce89-72fa-4a61-b77d-60ba7dae5f43}" ma:taxonomyMulti="true" ma:sspId="744a5fc2-e1de-4226-a417-e5990e3526f4" ma:termSetId="96c9a5c7-ff67-49e5-a6b8-e71e63ce4444" ma:anchorId="00000000-0000-0000-0000-000000000000" ma:open="false" ma:isKeyword="false">
      <xsd:complexType>
        <xsd:sequence>
          <xsd:element ref="pc:Terms" minOccurs="0" maxOccurs="1"/>
        </xsd:sequence>
      </xsd:complexType>
    </xsd:element>
    <xsd:element name="cf43212e36604384a5f53b543af41f9a" ma:index="17" nillable="true" ma:taxonomy="true" ma:internalName="cf43212e36604384a5f53b543af41f9a" ma:taxonomyFieldName="Department_x0020_Tags" ma:displayName="Department Tags" ma:readOnly="false" ma:fieldId="{cf43212e-3660-4384-a5f5-3b543af41f9a}" ma:taxonomyMulti="true" ma:sspId="744a5fc2-e1de-4226-a417-e5990e3526f4" ma:termSetId="d7495742-5e4c-4a9d-9ba2-b23d9217a78f" ma:anchorId="00000000-0000-0000-0000-000000000000" ma:open="false" ma:isKeyword="false">
      <xsd:complexType>
        <xsd:sequence>
          <xsd:element ref="pc:Terms" minOccurs="0" maxOccurs="1"/>
        </xsd:sequence>
      </xsd:complexType>
    </xsd:element>
    <xsd:element name="k33869f2622648e9a3da5991f8f52a42" ma:index="18" nillable="true" ma:taxonomy="true" ma:internalName="k33869f2622648e9a3da5991f8f52a42" ma:taxonomyFieldName="Document_x0020_Type" ma:displayName="Document Type" ma:readOnly="false" ma:fieldId="{433869f2-6226-48e9-a3da-5991f8f52a42}" ma:taxonomyMulti="true" ma:sspId="744a5fc2-e1de-4226-a417-e5990e3526f4" ma:termSetId="c3a143e5-b8fa-4c1e-87d8-e5b601e3f98f" ma:anchorId="00000000-0000-0000-0000-000000000000" ma:open="false" ma:isKeyword="false">
      <xsd:complexType>
        <xsd:sequence>
          <xsd:element ref="pc:Terms" minOccurs="0" maxOccurs="1"/>
        </xsd:sequence>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5937c2-c72e-4da0-8099-8e72a155abb7" elementFormDefault="qualified">
    <xsd:import namespace="http://schemas.microsoft.com/office/2006/documentManagement/types"/>
    <xsd:import namespace="http://schemas.microsoft.com/office/infopath/2007/PartnerControls"/>
    <xsd:element name="TaxCatchAllLabel" ma:index="15" nillable="true" ma:displayName="Taxonomy Catch All Column1" ma:list="{982b91e8-17a1-4e87-9a04-bdc1e789c92a}" ma:internalName="TaxCatchAllLabel" ma:readOnly="true" ma:showField="CatchAllDataLabel" ma:web="e09a4346-7a74-4d7a-8516-b46c0e3cace3">
      <xsd:complexType>
        <xsd:complexContent>
          <xsd:extension base="dms:MultiChoiceLookup">
            <xsd:sequence>
              <xsd:element name="Value" type="dms:Lookup" maxOccurs="unbounded" minOccurs="0" nillable="true"/>
            </xsd:sequence>
          </xsd:extension>
        </xsd:complexContent>
      </xsd:complexType>
    </xsd:element>
    <xsd:element name="TaxCatchAll" ma:index="20" nillable="true" ma:displayName="Taxonomy Catch All Column" ma:list="{982b91e8-17a1-4e87-9a04-bdc1e789c92a}" ma:internalName="TaxCatchAll" ma:readOnly="false" ma:showField="CatchAllData" ma:web="e09a4346-7a74-4d7a-8516-b46c0e3cac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375da5-9084-42a5-b6b9-d0dcd7f5ce53" elementFormDefault="qualified">
    <xsd:import namespace="http://schemas.microsoft.com/office/2006/documentManagement/types"/>
    <xsd:import namespace="http://schemas.microsoft.com/office/infopath/2007/PartnerControls"/>
    <xsd:element name="MediaLengthInSeconds" ma:index="26" nillable="true" ma:displayName="Length (seconds)" ma:internalName="MediaLengthInSeconds" ma:readOnly="true">
      <xsd:simpleType>
        <xsd:restriction base="dms:Unknown"/>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44a5fc2-e1de-4226-a417-e5990e3526f4" ma:termSetId="09814cd3-568e-fe90-9814-8d621ff8fb84" ma:anchorId="fba54fb3-c3e1-fe81-a776-ca4b69148c4d" ma:open="true" ma:isKeyword="false">
      <xsd:complexType>
        <xsd:sequence>
          <xsd:element ref="pc:Terms" minOccurs="0" maxOccurs="1"/>
        </xsd:sequence>
      </xsd:complexType>
    </xsd:element>
    <xsd:element name="MediaServiceDateTaken" ma:index="35" nillable="true" ma:displayName="MediaServiceDateTaken" ma:hidden="true" ma:internalName="MediaServiceDateTaken"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ServiceObjectDetectorVersions" ma:index="37" nillable="true" ma:displayName="MediaServiceObjectDetectorVersions"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a09baf1e-45c8-4993-a8ef-9209070ee381" xsi:nil="true"/>
    <lcf76f155ced4ddcb4097134ff3c332f xmlns="440d2437-d853-4db3-bdda-a2b2af628fb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D5AF836-B7ED-4108-933F-BBCA1C54785F}">
  <ds:schemaRefs>
    <ds:schemaRef ds:uri="http://schemas.microsoft.com/sharepoint/v3/contenttype/forms"/>
  </ds:schemaRefs>
</ds:datastoreItem>
</file>

<file path=customXml/itemProps2.xml><?xml version="1.0" encoding="utf-8"?>
<ds:datastoreItem xmlns:ds="http://schemas.openxmlformats.org/officeDocument/2006/customXml" ds:itemID="{51ABAEB7-7AC7-4685-B778-6CFE3B1B9908}"/>
</file>

<file path=customXml/itemProps3.xml><?xml version="1.0" encoding="utf-8"?>
<ds:datastoreItem xmlns:ds="http://schemas.openxmlformats.org/officeDocument/2006/customXml" ds:itemID="{46441470-F536-4619-BF12-EDD2D5405D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9a4346-7a74-4d7a-8516-b46c0e3cace3"/>
    <ds:schemaRef ds:uri="a05937c2-c72e-4da0-8099-8e72a155abb7"/>
    <ds:schemaRef ds:uri="5f375da5-9084-42a5-b6b9-d0dcd7f5ce5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2E23C8F-9D58-47C9-B284-925639A8EE10}">
  <ds:schemaRefs>
    <ds:schemaRef ds:uri="http://schemas.microsoft.com/office/2006/documentManagement/types"/>
    <ds:schemaRef ds:uri="http://purl.org/dc/elements/1.1/"/>
    <ds:schemaRef ds:uri="e09a4346-7a74-4d7a-8516-b46c0e3cace3"/>
    <ds:schemaRef ds:uri="http://schemas.microsoft.com/sharepoint/v3"/>
    <ds:schemaRef ds:uri="http://purl.org/dc/dcmitype/"/>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schemas.microsoft.com/sharepoint/v4"/>
    <ds:schemaRef ds:uri="5f375da5-9084-42a5-b6b9-d0dcd7f5ce53"/>
    <ds:schemaRef ds:uri="a05937c2-c72e-4da0-8099-8e72a155abb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NORC-ResearchScience-Widescreen</Template>
  <TotalTime>137</TotalTime>
  <Words>4036</Words>
  <Application>Microsoft Office PowerPoint</Application>
  <PresentationFormat>Widescreen</PresentationFormat>
  <Paragraphs>509</Paragraphs>
  <Slides>27</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Franklin Gothic Medium Cond</vt:lpstr>
      <vt:lpstr>Roboto</vt:lpstr>
      <vt:lpstr>Roboto Black</vt:lpstr>
      <vt:lpstr>Roboto Light</vt:lpstr>
      <vt:lpstr>Roboto Lt</vt:lpstr>
      <vt:lpstr>Roboto Medium</vt:lpstr>
      <vt:lpstr>Segoe UI</vt:lpstr>
      <vt:lpstr>Times New Roman</vt:lpstr>
      <vt:lpstr>NORC_Theme</vt:lpstr>
      <vt:lpstr>Testing Whether Text and Email Contacts Improve Response in a Large ABS Mixed-Mode Study</vt:lpstr>
      <vt:lpstr>Agenda </vt:lpstr>
      <vt:lpstr>National Survey of Fishing, Hunting, &amp; Wildlife-Associated Recreation</vt:lpstr>
      <vt:lpstr>FHWAR : BACKGROUND</vt:lpstr>
      <vt:lpstr>FHWAR : EXPERIMENTAL DESIGN</vt:lpstr>
      <vt:lpstr>FHWAR : EXPERIMENTAL DESIGN</vt:lpstr>
      <vt:lpstr>FHWAR : outcome measures</vt:lpstr>
      <vt:lpstr>Wave 2</vt:lpstr>
      <vt:lpstr>FHWAR wave 2 : EXPERIMENTAL DESIGN cooperative respondents</vt:lpstr>
      <vt:lpstr>FHWAR wave 2 : completion rates cooperative respondents</vt:lpstr>
      <vt:lpstr>FHWAR wave 2 : EXPERIMENTAL DESIGN other respondents</vt:lpstr>
      <vt:lpstr>FHWAR wave 2 : completion rates other respondents</vt:lpstr>
      <vt:lpstr>FHWAR wave 2 : other findings</vt:lpstr>
      <vt:lpstr>Wave 3</vt:lpstr>
      <vt:lpstr>FHWAR WAVE 3 : EXPERIMENTAL DESIGN COOPERATIVE RESPONDENTS</vt:lpstr>
      <vt:lpstr>FHWAR wave 3 : completion rates cooperative respondents</vt:lpstr>
      <vt:lpstr>FHWAR WAVE 3 : EXPERIMENTAL DESIGN OTHER RESPONDENTS</vt:lpstr>
      <vt:lpstr>FHWAR wave 3 : completion rates Other respondents</vt:lpstr>
      <vt:lpstr>FHWAR WAVE 3 : COMPLETION RATES</vt:lpstr>
      <vt:lpstr>FHWAR wave 3 : other findings</vt:lpstr>
      <vt:lpstr>Conclusions</vt:lpstr>
      <vt:lpstr>FHWAR : CONCLUSIONS</vt:lpstr>
      <vt:lpstr>Thank you.</vt:lpstr>
      <vt:lpstr>Supplemental Slides</vt:lpstr>
      <vt:lpstr>FHWAR WAVE 3 : EXPERIMENTAL DESIGN OTHER RESPONDENTS</vt:lpstr>
      <vt:lpstr>FHWAR WAVE 3 : COMPLETION RATES</vt:lpstr>
      <vt:lpstr>FHWAR WAVE 3 : COMPLETION RATES</vt:lpstr>
    </vt:vector>
  </TitlesOfParts>
  <Company>NORC at the University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Whether Text and Email Contacts Improve Response in a Large ABS Mixed-Mode Study</dc:title>
  <dc:subject>PowerPoint Presentation</dc:subject>
  <dc:creator>Martha Mcroy (she/her)</dc:creator>
  <cp:lastModifiedBy>Martha Mcroy (she/her)</cp:lastModifiedBy>
  <cp:revision>6</cp:revision>
  <dcterms:created xsi:type="dcterms:W3CDTF">2024-05-31T12:39:54Z</dcterms:created>
  <dcterms:modified xsi:type="dcterms:W3CDTF">2024-07-24T18:24:50Z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0x010100A0ADF522B89CB74495520CC930D2640B000601BF3215F1BD40AE2FE352F06F02D2</vt:lpwstr>
  </property>
  <property fmtid="{D5CDD505-2E9C-101B-9397-08002B2CF9AE}" pid="3" name="Department Tags">
    <vt:lpwstr/>
  </property>
  <property fmtid="{D5CDD505-2E9C-101B-9397-08002B2CF9AE}" pid="4" name="Document Type">
    <vt:lpwstr/>
  </property>
  <property fmtid="{D5CDD505-2E9C-101B-9397-08002B2CF9AE}" pid="5" name="Location Tags">
    <vt:lpwstr/>
  </property>
  <property fmtid="{D5CDD505-2E9C-101B-9397-08002B2CF9AE}" pid="6" name="MediaServiceImageTags">
    <vt:lpwstr/>
  </property>
  <property fmtid="{D5CDD505-2E9C-101B-9397-08002B2CF9AE}" pid="7" name="NXPowerLiteLastOptimized">
    <vt:lpwstr>6665302</vt:lpwstr>
  </property>
  <property fmtid="{D5CDD505-2E9C-101B-9397-08002B2CF9AE}" pid="8" name="NXPowerLiteSettings">
    <vt:lpwstr>F7000F7008E001</vt:lpwstr>
  </property>
  <property fmtid="{D5CDD505-2E9C-101B-9397-08002B2CF9AE}" pid="9" name="NXPowerLiteVersion">
    <vt:lpwstr>D9.1.2</vt:lpwstr>
  </property>
  <property fmtid="{D5CDD505-2E9C-101B-9397-08002B2CF9AE}" pid="10" name="Project Tags">
    <vt:lpwstr/>
  </property>
  <property fmtid="{D5CDD505-2E9C-101B-9397-08002B2CF9AE}" pid="11" name="Topic Tags">
    <vt:lpwstr/>
  </property>
</Properties>
</file>